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blioteka" initials="B" lastIdx="1" clrIdx="0">
    <p:extLst>
      <p:ext uri="{19B8F6BF-5375-455C-9EA6-DF929625EA0E}">
        <p15:presenceInfo xmlns:p15="http://schemas.microsoft.com/office/powerpoint/2012/main" userId="Bibliote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5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 /mnt/data/city_dark_bg.jpg and uploaded screenshot /mnt/data/скрин прогулки 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 /mnt/data/site_header.jpg and /mnt/data/city_base.jpg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Изображение: derived asset /mnt/data/walk_crop.jpg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assets /mnt/data/city_warm.jpg, /mnt/data/city_cool.jpg, /mnt/data/city_base.jpg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assets /mnt/data/city_sepia.jpg and /mnt/data/city_base.jpg; uploaded logo /mnt/data/ЛОГО2-1024x334.png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 /mnt/data/edit_dark_bg.jpg and uploaded app logos /mnt/data/capcut-logo-on-transparent-white-background-free-vector.jpg, /mnt/data/1200x630wa.png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Текст: uploaded document /mnt/data/СЕМИИИИИНАР 3.docx
- Изображения: derived asset /mnt/data/city_dark_bg.jpg and uploaded logo /mnt/data/ЛОГО2-1024x334.png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D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ity_dark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01600"/>
            <a:ext cx="12191695" cy="6858000"/>
          </a:xfrm>
          <a:prstGeom prst="ellipse">
            <a:avLst/>
          </a:prstGeom>
          <a:noFill/>
          <a:ln>
            <a:noFill/>
          </a:ln>
          <a:effectLst>
            <a:reflection endPos="0" dist="50800" dir="5400000" sy="-100000" algn="bl" rotWithShape="0"/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822960" y="822960"/>
            <a:ext cx="2697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1951179" y="1543665"/>
            <a:ext cx="8049556" cy="1444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Краеведение</a:t>
            </a:r>
            <a:r>
              <a:rPr lang="ru-RU" sz="3600" dirty="0"/>
              <a:t> </a:t>
            </a:r>
            <a:r>
              <a:rPr lang="en-US" sz="3600" b="1" dirty="0">
                <a:solidFill>
                  <a:srgbClr val="FFFFFF"/>
                </a:solidFill>
              </a:rPr>
              <a:t>в цифровом</a:t>
            </a:r>
            <a:r>
              <a:rPr lang="ru-RU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формате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3502339" y="2875788"/>
            <a:ext cx="5187015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E0B5AE"/>
                </a:solidFill>
              </a:rPr>
              <a:t>на примере рубрики «Прогулки по Олекминску»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2346864" y="3842754"/>
            <a:ext cx="1526959" cy="310896"/>
          </a:xfrm>
          <a:prstGeom prst="roundRect">
            <a:avLst>
              <a:gd name="adj" fmla="val 17647"/>
            </a:avLst>
          </a:prstGeom>
          <a:solidFill>
            <a:srgbClr val="2E4257"/>
          </a:solidFill>
          <a:ln w="12700">
            <a:solidFill>
              <a:srgbClr val="5C738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464308" y="3928967"/>
            <a:ext cx="11887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</a:rPr>
              <a:t>история города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5504338" y="3869554"/>
            <a:ext cx="1514663" cy="310896"/>
          </a:xfrm>
          <a:prstGeom prst="roundRect">
            <a:avLst>
              <a:gd name="adj" fmla="val 17647"/>
            </a:avLst>
          </a:prstGeom>
          <a:solidFill>
            <a:srgbClr val="2E4257"/>
          </a:solidFill>
          <a:ln w="12700">
            <a:solidFill>
              <a:srgbClr val="5C738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547589" y="3875893"/>
            <a:ext cx="1322373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</a:rPr>
              <a:t>видеоформат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8529196" y="3766657"/>
            <a:ext cx="1691640" cy="384048"/>
          </a:xfrm>
          <a:prstGeom prst="roundRect">
            <a:avLst>
              <a:gd name="adj" fmla="val 17647"/>
            </a:avLst>
          </a:prstGeom>
          <a:solidFill>
            <a:srgbClr val="2E4257"/>
          </a:solidFill>
          <a:ln w="12700">
            <a:solidFill>
              <a:srgbClr val="5C738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29196" y="3885426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</a:rPr>
              <a:t>монтаж и </a:t>
            </a:r>
            <a:r>
              <a:rPr lang="ru-RU" sz="1050" dirty="0">
                <a:solidFill>
                  <a:srgbClr val="FFFFFF"/>
                </a:solidFill>
              </a:rPr>
              <a:t>авторское </a:t>
            </a:r>
            <a:r>
              <a:rPr lang="en-US" sz="1050" dirty="0">
                <a:solidFill>
                  <a:srgbClr val="FFFFFF"/>
                </a:solidFill>
              </a:rPr>
              <a:t>право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841248" y="4160520"/>
            <a:ext cx="44348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730" dirty="0"/>
          </a:p>
        </p:txBody>
      </p:sp>
      <p:sp>
        <p:nvSpPr>
          <p:cNvPr id="20" name="Shape 16"/>
          <p:cNvSpPr/>
          <p:nvPr/>
        </p:nvSpPr>
        <p:spPr>
          <a:xfrm>
            <a:off x="4204331" y="4650497"/>
            <a:ext cx="4008890" cy="516636"/>
          </a:xfrm>
          <a:prstGeom prst="roundRect">
            <a:avLst>
              <a:gd name="adj" fmla="val 19048"/>
            </a:avLst>
          </a:prstGeom>
          <a:solidFill>
            <a:srgbClr val="1F5F9B"/>
          </a:solidFill>
          <a:ln w="12700">
            <a:solidFill>
              <a:srgbClr val="1F5F9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Text 17"/>
          <p:cNvSpPr/>
          <p:nvPr/>
        </p:nvSpPr>
        <p:spPr>
          <a:xfrm>
            <a:off x="4159659" y="4401289"/>
            <a:ext cx="4008891" cy="880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60" b="1" dirty="0">
                <a:solidFill>
                  <a:srgbClr val="FFFFFF"/>
                </a:solidFill>
              </a:rPr>
              <a:t>город • память • цифровой рассказ</a:t>
            </a:r>
            <a:endParaRPr lang="en-US" sz="1060" dirty="0"/>
          </a:p>
        </p:txBody>
      </p:sp>
      <p:sp>
        <p:nvSpPr>
          <p:cNvPr id="22" name="Text 18"/>
          <p:cNvSpPr/>
          <p:nvPr/>
        </p:nvSpPr>
        <p:spPr>
          <a:xfrm>
            <a:off x="2430162" y="226746"/>
            <a:ext cx="6969211" cy="367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b="1" dirty="0">
                <a:solidFill>
                  <a:srgbClr val="DCE9F6"/>
                </a:solidFill>
              </a:rPr>
              <a:t>МКУ «Межпоселенческая библиотека» Олекминского района РС(Я)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DCE9F6"/>
                </a:solidFill>
              </a:rPr>
              <a:t>Центральная районная библиотека</a:t>
            </a:r>
            <a:r>
              <a:rPr lang="ru-RU" sz="1100" dirty="0"/>
              <a:t> </a:t>
            </a:r>
            <a:r>
              <a:rPr lang="en-US" sz="1100" b="1" dirty="0">
                <a:solidFill>
                  <a:srgbClr val="DCE9F6"/>
                </a:solidFill>
              </a:rPr>
              <a:t>им. Л. Л. Габышева</a:t>
            </a:r>
            <a:endParaRPr lang="en-US" sz="1100" dirty="0"/>
          </a:p>
        </p:txBody>
      </p:sp>
      <p:sp>
        <p:nvSpPr>
          <p:cNvPr id="23" name="Text 19"/>
          <p:cNvSpPr/>
          <p:nvPr/>
        </p:nvSpPr>
        <p:spPr>
          <a:xfrm>
            <a:off x="4471416" y="6385442"/>
            <a:ext cx="3474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70" dirty="0">
                <a:solidFill>
                  <a:srgbClr val="C2CEDA"/>
                </a:solidFill>
              </a:rPr>
              <a:t>Г. Олекминск </a:t>
            </a:r>
          </a:p>
          <a:p>
            <a:pPr marL="0" indent="0" algn="ctr">
              <a:buNone/>
            </a:pPr>
            <a:r>
              <a:rPr lang="ru-RU" sz="1070" dirty="0">
                <a:solidFill>
                  <a:srgbClr val="C2CEDA"/>
                </a:solidFill>
              </a:rPr>
              <a:t>2026</a:t>
            </a:r>
            <a:endParaRPr lang="en-US" sz="1070" dirty="0"/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AA82431E-950E-4055-AD88-075828B4701E}"/>
              </a:ext>
            </a:extLst>
          </p:cNvPr>
          <p:cNvSpPr/>
          <p:nvPr/>
        </p:nvSpPr>
        <p:spPr>
          <a:xfrm>
            <a:off x="8999316" y="4848379"/>
            <a:ext cx="2443041" cy="11734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50" dirty="0">
                <a:solidFill>
                  <a:srgbClr val="FFFFFF"/>
                </a:solidFill>
              </a:rPr>
              <a:t>Выполнила: В. И. Чувашова</a:t>
            </a:r>
          </a:p>
          <a:p>
            <a:pPr marL="0" indent="0" algn="ctr">
              <a:buNone/>
            </a:pPr>
            <a:r>
              <a:rPr lang="ru-RU" sz="1050" dirty="0">
                <a:solidFill>
                  <a:srgbClr val="FFFFFF"/>
                </a:solidFill>
              </a:rPr>
              <a:t>Специалист по библиотечно-выставочной деятельности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D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ity_dark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5899" y="993615"/>
            <a:ext cx="5256670" cy="15202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890761" y="2577676"/>
            <a:ext cx="3621210" cy="201625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just">
              <a:buNone/>
            </a:pPr>
            <a:r>
              <a:rPr lang="en-US" sz="2080" dirty="0">
                <a:solidFill>
                  <a:srgbClr val="EDF2F6"/>
                </a:solidFill>
              </a:rPr>
              <a:t>Проект показывает, что </a:t>
            </a:r>
            <a:r>
              <a:rPr lang="en-US" sz="2080" dirty="0" err="1">
                <a:solidFill>
                  <a:srgbClr val="EDF2F6"/>
                </a:solidFill>
              </a:rPr>
              <a:t>краеведение</a:t>
            </a:r>
            <a:r>
              <a:rPr lang="en-US" sz="2080" dirty="0">
                <a:solidFill>
                  <a:srgbClr val="EDF2F6"/>
                </a:solidFill>
              </a:rPr>
              <a:t> может быть современным, визуальным и по-настоящему доступным.</a:t>
            </a:r>
            <a:endParaRPr lang="en-US" sz="2080" dirty="0"/>
          </a:p>
        </p:txBody>
      </p:sp>
      <p:sp>
        <p:nvSpPr>
          <p:cNvPr id="7" name="Shape 4"/>
          <p:cNvSpPr/>
          <p:nvPr/>
        </p:nvSpPr>
        <p:spPr>
          <a:xfrm>
            <a:off x="5655076" y="1417319"/>
            <a:ext cx="5272004" cy="3326583"/>
          </a:xfrm>
          <a:prstGeom prst="roundRect">
            <a:avLst>
              <a:gd name="adj" fmla="val 1563"/>
            </a:avLst>
          </a:prstGeom>
          <a:solidFill>
            <a:srgbClr val="FFFFFF"/>
          </a:solidFill>
          <a:ln w="12700">
            <a:solidFill>
              <a:srgbClr val="C6CCD4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967728" y="1435608"/>
            <a:ext cx="3941064" cy="274320"/>
          </a:xfrm>
          <a:prstGeom prst="rect">
            <a:avLst/>
          </a:prstGeom>
          <a:solidFill>
            <a:srgbClr val="EDF1F5"/>
          </a:solidFill>
          <a:ln w="12700">
            <a:solidFill>
              <a:srgbClr val="EDF1F5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077456" y="1517904"/>
            <a:ext cx="59436" cy="59436"/>
          </a:xfrm>
          <a:prstGeom prst="ellipse">
            <a:avLst/>
          </a:prstGeom>
          <a:solidFill>
            <a:srgbClr val="E96A5F"/>
          </a:solidFill>
          <a:ln w="12700">
            <a:solidFill>
              <a:srgbClr val="E96A5F">
                <a:alpha val="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187184" y="1517904"/>
            <a:ext cx="59436" cy="59436"/>
          </a:xfrm>
          <a:prstGeom prst="ellipse">
            <a:avLst/>
          </a:prstGeom>
          <a:solidFill>
            <a:srgbClr val="F5C55A"/>
          </a:solidFill>
          <a:ln w="12700">
            <a:solidFill>
              <a:srgbClr val="F5C55A">
                <a:alpha val="0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296912" y="1517904"/>
            <a:ext cx="59436" cy="59436"/>
          </a:xfrm>
          <a:prstGeom prst="ellipse">
            <a:avLst/>
          </a:prstGeom>
          <a:solidFill>
            <a:srgbClr val="62C554"/>
          </a:solidFill>
          <a:ln w="12700">
            <a:solidFill>
              <a:srgbClr val="62C554">
                <a:alpha val="0"/>
              </a:srgbClr>
            </a:solidFill>
            <a:prstDash val="solid"/>
          </a:ln>
        </p:spPr>
      </p:sp>
      <p:pic>
        <p:nvPicPr>
          <p:cNvPr id="12" name="Image 1" descr="/mnt/data/ЛОГО2-1024x3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04" y="2090149"/>
            <a:ext cx="5424256" cy="176924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4B617A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39FE00-4DE8-45ED-9C35-680ED530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1" y="1544182"/>
            <a:ext cx="7430530" cy="488730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3BD173-FFA6-482E-AB82-CDAE0FFD6DA7}"/>
              </a:ext>
            </a:extLst>
          </p:cNvPr>
          <p:cNvSpPr/>
          <p:nvPr/>
        </p:nvSpPr>
        <p:spPr>
          <a:xfrm>
            <a:off x="3019872" y="212291"/>
            <a:ext cx="64488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убрик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«Прогулки по Олекминску»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25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1F5F9B"/>
                </a:solidFill>
              </a:rPr>
              <a:t>АКТУАЛЬНОСТЬ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53035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232323"/>
                </a:solidFill>
              </a:rPr>
              <a:t>Зачем библиотеке цифровое </a:t>
            </a:r>
            <a:r>
              <a:rPr lang="en-US" sz="2750" b="1" dirty="0" err="1">
                <a:solidFill>
                  <a:srgbClr val="232323"/>
                </a:solidFill>
              </a:rPr>
              <a:t>краеведение</a:t>
            </a:r>
            <a:r>
              <a:rPr lang="en-US" sz="2750" b="1" dirty="0">
                <a:solidFill>
                  <a:srgbClr val="232323"/>
                </a:solidFill>
              </a:rPr>
              <a:t>?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777240" y="1645920"/>
            <a:ext cx="48920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80" i="1" dirty="0">
                <a:solidFill>
                  <a:srgbClr val="232323"/>
                </a:solidFill>
              </a:rPr>
              <a:t>«Библиотеки обладают универсальным фондом документов и остаются наиболее доступными для всех категорий пользователей»</a:t>
            </a:r>
            <a:endParaRPr lang="en-US" sz="2280" dirty="0"/>
          </a:p>
        </p:txBody>
      </p:sp>
      <p:sp>
        <p:nvSpPr>
          <p:cNvPr id="6" name="Shape 4"/>
          <p:cNvSpPr/>
          <p:nvPr/>
        </p:nvSpPr>
        <p:spPr>
          <a:xfrm>
            <a:off x="694944" y="1664208"/>
            <a:ext cx="0" cy="1024128"/>
          </a:xfrm>
          <a:prstGeom prst="line">
            <a:avLst/>
          </a:prstGeom>
          <a:noFill/>
          <a:ln w="12700">
            <a:solidFill>
              <a:srgbClr val="B96F6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3154680"/>
            <a:ext cx="4983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760" dirty="0">
                <a:solidFill>
                  <a:srgbClr val="2C2C2C"/>
                </a:solidFill>
              </a:rPr>
              <a:t>Цифровой формат помогает говорить о краеведении современно, понятно и визуально — не только через текст, но и через кадр, темп и настроение.</a:t>
            </a:r>
            <a:endParaRPr lang="en-US" sz="1760" dirty="0"/>
          </a:p>
        </p:txBody>
      </p:sp>
      <p:sp>
        <p:nvSpPr>
          <p:cNvPr id="8" name="Shape 6"/>
          <p:cNvSpPr/>
          <p:nvPr/>
        </p:nvSpPr>
        <p:spPr>
          <a:xfrm>
            <a:off x="777240" y="4187952"/>
            <a:ext cx="2331720" cy="1097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246120" y="4187952"/>
            <a:ext cx="2331720" cy="1097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0120" y="4462272"/>
            <a:ext cx="1965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1F5F9B"/>
                </a:solidFill>
              </a:rPr>
              <a:t>универсальный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1F5F9B"/>
                </a:solidFill>
              </a:rPr>
              <a:t>фонд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429000" y="4462272"/>
            <a:ext cx="19659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B96F63"/>
                </a:solidFill>
              </a:rPr>
              <a:t>доступность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B96F63"/>
                </a:solidFill>
              </a:rPr>
              <a:t>для всех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230114" y="1499616"/>
            <a:ext cx="5108446" cy="1673352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C6CCD4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Shape 11"/>
          <p:cNvSpPr/>
          <p:nvPr/>
        </p:nvSpPr>
        <p:spPr>
          <a:xfrm>
            <a:off x="6373368" y="1591056"/>
            <a:ext cx="4946904" cy="274320"/>
          </a:xfrm>
          <a:prstGeom prst="rect">
            <a:avLst/>
          </a:prstGeom>
          <a:solidFill>
            <a:srgbClr val="EDF1F5"/>
          </a:solidFill>
          <a:ln w="12700">
            <a:solidFill>
              <a:srgbClr val="EDF1F5">
                <a:alpha val="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83096" y="1673352"/>
            <a:ext cx="59436" cy="59436"/>
          </a:xfrm>
          <a:prstGeom prst="ellipse">
            <a:avLst/>
          </a:prstGeom>
          <a:solidFill>
            <a:srgbClr val="E96A5F"/>
          </a:solidFill>
          <a:ln w="12700">
            <a:solidFill>
              <a:srgbClr val="E96A5F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592824" y="1673352"/>
            <a:ext cx="59436" cy="59436"/>
          </a:xfrm>
          <a:prstGeom prst="ellipse">
            <a:avLst/>
          </a:prstGeom>
          <a:solidFill>
            <a:srgbClr val="F5C55A"/>
          </a:solidFill>
          <a:ln w="12700">
            <a:solidFill>
              <a:srgbClr val="F5C55A">
                <a:alpha val="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02552" y="1673352"/>
            <a:ext cx="59436" cy="59436"/>
          </a:xfrm>
          <a:prstGeom prst="ellipse">
            <a:avLst/>
          </a:prstGeom>
          <a:solidFill>
            <a:srgbClr val="62C554"/>
          </a:solidFill>
          <a:ln w="12700">
            <a:solidFill>
              <a:srgbClr val="62C554">
                <a:alpha val="0"/>
              </a:srgbClr>
            </a:solidFill>
            <a:prstDash val="solid"/>
          </a:ln>
        </p:spPr>
      </p:sp>
      <p:pic>
        <p:nvPicPr>
          <p:cNvPr id="17" name="Image 0" descr="/mnt/data/site_h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32" y="1938528"/>
            <a:ext cx="4518837" cy="1143000"/>
          </a:xfrm>
          <a:prstGeom prst="rect">
            <a:avLst/>
          </a:prstGeom>
        </p:spPr>
      </p:pic>
      <p:sp>
        <p:nvSpPr>
          <p:cNvPr id="18" name="Shape 15"/>
          <p:cNvSpPr/>
          <p:nvPr/>
        </p:nvSpPr>
        <p:spPr>
          <a:xfrm>
            <a:off x="6355080" y="3401568"/>
            <a:ext cx="4983480" cy="2697480"/>
          </a:xfrm>
          <a:prstGeom prst="roundRect">
            <a:avLst>
              <a:gd name="adj" fmla="val 2034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8732520" y="3675888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232323"/>
                </a:solidFill>
              </a:rPr>
              <a:t>От интереса к малой родине —</a:t>
            </a: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232323"/>
                </a:solidFill>
              </a:rPr>
              <a:t>к живому цифровому рассказу.</a:t>
            </a:r>
            <a:endParaRPr lang="en-US" sz="2100" dirty="0"/>
          </a:p>
        </p:txBody>
      </p:sp>
      <p:sp>
        <p:nvSpPr>
          <p:cNvPr id="21" name="Text 17"/>
          <p:cNvSpPr/>
          <p:nvPr/>
        </p:nvSpPr>
        <p:spPr>
          <a:xfrm>
            <a:off x="8732520" y="4736592"/>
            <a:ext cx="2103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2C2C2C"/>
                </a:solidFill>
              </a:rPr>
              <a:t>Так рубрика работает не только как информация, но и как визуальное приглашение к чтению и просмотру.</a:t>
            </a:r>
            <a:endParaRPr lang="en-US" sz="1520" dirty="0"/>
          </a:p>
        </p:txBody>
      </p:sp>
      <p:sp>
        <p:nvSpPr>
          <p:cNvPr id="22" name="Shape 18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6FEA2F9-3A3F-4267-BB44-34BDE034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999" y="3931920"/>
            <a:ext cx="2262398" cy="1508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D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B7D0EA"/>
                </a:solidFill>
              </a:rPr>
              <a:t>ПРОЕКТ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59436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FFFFFF"/>
                </a:solidFill>
              </a:rPr>
              <a:t>Рубрика «Прогулки по Олекминску»</a:t>
            </a:r>
            <a:endParaRPr lang="en-US" sz="2750" dirty="0"/>
          </a:p>
        </p:txBody>
      </p:sp>
      <p:sp>
        <p:nvSpPr>
          <p:cNvPr id="5" name="Shape 3"/>
          <p:cNvSpPr/>
          <p:nvPr/>
        </p:nvSpPr>
        <p:spPr>
          <a:xfrm>
            <a:off x="868680" y="1755648"/>
            <a:ext cx="4983480" cy="3886200"/>
          </a:xfrm>
          <a:prstGeom prst="roundRect">
            <a:avLst>
              <a:gd name="adj" fmla="val 1176"/>
            </a:avLst>
          </a:prstGeom>
          <a:solidFill>
            <a:srgbClr val="FFFFFF"/>
          </a:solidFill>
          <a:ln w="12700">
            <a:solidFill>
              <a:srgbClr val="C6CCD4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86968" y="1773936"/>
            <a:ext cx="4946904" cy="274320"/>
          </a:xfrm>
          <a:prstGeom prst="rect">
            <a:avLst/>
          </a:prstGeom>
          <a:solidFill>
            <a:srgbClr val="EDF1F5"/>
          </a:solidFill>
          <a:ln w="12700">
            <a:solidFill>
              <a:srgbClr val="EDF1F5">
                <a:alpha val="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996696" y="1856232"/>
            <a:ext cx="59436" cy="59436"/>
          </a:xfrm>
          <a:prstGeom prst="ellipse">
            <a:avLst/>
          </a:prstGeom>
          <a:solidFill>
            <a:srgbClr val="E96A5F"/>
          </a:solidFill>
          <a:ln w="12700">
            <a:solidFill>
              <a:srgbClr val="E96A5F">
                <a:alpha val="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106424" y="1856232"/>
            <a:ext cx="59436" cy="59436"/>
          </a:xfrm>
          <a:prstGeom prst="ellipse">
            <a:avLst/>
          </a:prstGeom>
          <a:solidFill>
            <a:srgbClr val="F5C55A"/>
          </a:solidFill>
          <a:ln w="12700">
            <a:solidFill>
              <a:srgbClr val="F5C55A">
                <a:alpha val="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216152" y="1856232"/>
            <a:ext cx="59436" cy="59436"/>
          </a:xfrm>
          <a:prstGeom prst="ellipse">
            <a:avLst/>
          </a:prstGeom>
          <a:solidFill>
            <a:srgbClr val="62C554"/>
          </a:solidFill>
          <a:ln w="12700">
            <a:solidFill>
              <a:srgbClr val="62C554">
                <a:alpha val="0"/>
              </a:srgbClr>
            </a:solidFill>
            <a:prstDash val="solid"/>
          </a:ln>
        </p:spPr>
      </p:sp>
      <p:pic>
        <p:nvPicPr>
          <p:cNvPr id="10" name="Image 0" descr="/mnt/data/walk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" y="2682712"/>
            <a:ext cx="4764024" cy="2306393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6355080" y="1755648"/>
            <a:ext cx="4754880" cy="3886200"/>
          </a:xfrm>
          <a:prstGeom prst="roundRect">
            <a:avLst>
              <a:gd name="adj" fmla="val 1412"/>
            </a:avLst>
          </a:prstGeom>
          <a:solidFill>
            <a:srgbClr val="24384E"/>
          </a:solidFill>
          <a:ln w="12700">
            <a:solidFill>
              <a:srgbClr val="5A718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629400" y="199339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B7D0EA"/>
                </a:solidFill>
              </a:rPr>
              <a:t>март 2023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6629400" y="2249424"/>
            <a:ext cx="402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80" dirty="0">
                <a:solidFill>
                  <a:srgbClr val="FFFFFF"/>
                </a:solidFill>
              </a:rPr>
              <a:t>Рубрика появилась как ответ на вопрос: как привлечь читателей к краеведческой литературе эффективно и современно?</a:t>
            </a:r>
            <a:endParaRPr lang="en-US" sz="2080" dirty="0"/>
          </a:p>
        </p:txBody>
      </p:sp>
      <p:sp>
        <p:nvSpPr>
          <p:cNvPr id="14" name="Text 11"/>
          <p:cNvSpPr/>
          <p:nvPr/>
        </p:nvSpPr>
        <p:spPr>
          <a:xfrm>
            <a:off x="6629400" y="3401568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1B3AB"/>
                </a:solidFill>
              </a:rPr>
              <a:t>ЦЕЛЬ ПРОЕКТА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629400" y="3639312"/>
            <a:ext cx="3977640" cy="0"/>
          </a:xfrm>
          <a:prstGeom prst="line">
            <a:avLst/>
          </a:prstGeom>
          <a:noFill/>
          <a:ln w="12700">
            <a:solidFill>
              <a:srgbClr val="5A718B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647688" y="3950208"/>
            <a:ext cx="73152" cy="73152"/>
          </a:xfrm>
          <a:prstGeom prst="ellipse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812280" y="3858768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EEF2F6"/>
                </a:solidFill>
              </a:rPr>
              <a:t>познакомить жителей и гостей города с историей Олёкминска</a:t>
            </a:r>
            <a:endParaRPr lang="en-US" sz="1650" dirty="0"/>
          </a:p>
        </p:txBody>
      </p:sp>
      <p:sp>
        <p:nvSpPr>
          <p:cNvPr id="18" name="Shape 15"/>
          <p:cNvSpPr/>
          <p:nvPr/>
        </p:nvSpPr>
        <p:spPr>
          <a:xfrm>
            <a:off x="6647688" y="4553712"/>
            <a:ext cx="73152" cy="73152"/>
          </a:xfrm>
          <a:prstGeom prst="ellipse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12280" y="4462272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EEF2F6"/>
                </a:solidFill>
              </a:rPr>
              <a:t>показать памятники, улицы, пейзажи и архитектуру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647688" y="5157216"/>
            <a:ext cx="73152" cy="73152"/>
          </a:xfrm>
          <a:prstGeom prst="ellipse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812280" y="5065776"/>
            <a:ext cx="3657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EEF2F6"/>
                </a:solidFill>
              </a:rPr>
              <a:t>рассказать о людях, оставивших след в развитии города</a:t>
            </a:r>
            <a:endParaRPr lang="en-US" sz="1650" dirty="0"/>
          </a:p>
        </p:txBody>
      </p:sp>
      <p:sp>
        <p:nvSpPr>
          <p:cNvPr id="22" name="Shape 19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4B617A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1F5F9B"/>
                </a:solidFill>
              </a:rPr>
              <a:t>ФОРМАТ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5486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232323"/>
                </a:solidFill>
              </a:rPr>
              <a:t>Почему формат оказался удачным</a:t>
            </a:r>
            <a:endParaRPr lang="en-US" sz="2750" dirty="0"/>
          </a:p>
        </p:txBody>
      </p:sp>
      <p:sp>
        <p:nvSpPr>
          <p:cNvPr id="5" name="Shape 3"/>
          <p:cNvSpPr/>
          <p:nvPr/>
        </p:nvSpPr>
        <p:spPr>
          <a:xfrm>
            <a:off x="777240" y="1719072"/>
            <a:ext cx="2761488" cy="4434840"/>
          </a:xfrm>
          <a:prstGeom prst="roundRect">
            <a:avLst>
              <a:gd name="adj" fmla="val 1987"/>
            </a:avLst>
          </a:prstGeom>
          <a:solidFill>
            <a:srgbClr val="1F5F9B"/>
          </a:solidFill>
          <a:ln w="12700">
            <a:solidFill>
              <a:srgbClr val="1F5F9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43000" y="2084832"/>
            <a:ext cx="2011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FFFF"/>
                </a:solidFill>
              </a:rPr>
              <a:t>17</a:t>
            </a:r>
            <a:endParaRPr lang="en-US" sz="5800" dirty="0"/>
          </a:p>
        </p:txBody>
      </p:sp>
      <p:sp>
        <p:nvSpPr>
          <p:cNvPr id="7" name="Text 5"/>
          <p:cNvSpPr/>
          <p:nvPr/>
        </p:nvSpPr>
        <p:spPr>
          <a:xfrm>
            <a:off x="987552" y="3584448"/>
            <a:ext cx="2340864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видеороликов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размещено на сайте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60704" y="4919472"/>
            <a:ext cx="22128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460" dirty="0">
                <a:solidFill>
                  <a:srgbClr val="E7EEF6"/>
                </a:solidFill>
              </a:rPr>
              <a:t>Темы — знаковые места, история, люди и визуальные рассказы о городе.</a:t>
            </a:r>
            <a:endParaRPr lang="en-US" sz="1460" dirty="0"/>
          </a:p>
        </p:txBody>
      </p:sp>
      <p:sp>
        <p:nvSpPr>
          <p:cNvPr id="9" name="Shape 7"/>
          <p:cNvSpPr/>
          <p:nvPr/>
        </p:nvSpPr>
        <p:spPr>
          <a:xfrm>
            <a:off x="3931920" y="1783080"/>
            <a:ext cx="347472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169664" y="1947672"/>
            <a:ext cx="1645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5F9B"/>
                </a:solidFill>
              </a:rPr>
              <a:t>Доступность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169664" y="2185416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580" dirty="0">
                <a:solidFill>
                  <a:srgbClr val="2C2C2C"/>
                </a:solidFill>
              </a:rPr>
              <a:t>Сайт, соцсети и возможность скачать материалы для </a:t>
            </a:r>
            <a:r>
              <a:rPr lang="en-US" sz="1400" dirty="0">
                <a:solidFill>
                  <a:srgbClr val="2C2C2C"/>
                </a:solidFill>
              </a:rPr>
              <a:t>офлайн-просмотра</a:t>
            </a:r>
            <a:r>
              <a:rPr lang="en-US" sz="1580" dirty="0">
                <a:solidFill>
                  <a:srgbClr val="2C2C2C"/>
                </a:solidFill>
              </a:rPr>
              <a:t>.</a:t>
            </a:r>
            <a:endParaRPr lang="en-US" sz="1580" dirty="0"/>
          </a:p>
        </p:txBody>
      </p:sp>
      <p:sp>
        <p:nvSpPr>
          <p:cNvPr id="12" name="Shape 10"/>
          <p:cNvSpPr/>
          <p:nvPr/>
        </p:nvSpPr>
        <p:spPr>
          <a:xfrm>
            <a:off x="3931920" y="3191256"/>
            <a:ext cx="347472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169663" y="3355848"/>
            <a:ext cx="2107311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B96F63"/>
                </a:solidFill>
              </a:rPr>
              <a:t>Мультимедийность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169664" y="3593592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580" dirty="0">
                <a:solidFill>
                  <a:srgbClr val="2C2C2C"/>
                </a:solidFill>
              </a:rPr>
              <a:t>Текст, изображение, видео и личный рассказ работают вместе.</a:t>
            </a:r>
            <a:endParaRPr lang="en-US" sz="1580" dirty="0"/>
          </a:p>
        </p:txBody>
      </p:sp>
      <p:sp>
        <p:nvSpPr>
          <p:cNvPr id="15" name="Shape 13"/>
          <p:cNvSpPr/>
          <p:nvPr/>
        </p:nvSpPr>
        <p:spPr>
          <a:xfrm>
            <a:off x="3931920" y="4599432"/>
            <a:ext cx="3474720" cy="1115568"/>
          </a:xfrm>
          <a:prstGeom prst="roundRect">
            <a:avLst>
              <a:gd name="adj" fmla="val 4918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169663" y="4764024"/>
            <a:ext cx="2273999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5F9B"/>
                </a:solidFill>
              </a:rPr>
              <a:t>Широкая аудитория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169664" y="5001768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580" dirty="0">
                <a:solidFill>
                  <a:srgbClr val="2C2C2C"/>
                </a:solidFill>
              </a:rPr>
              <a:t>От школьников и старшего поколения до туристов, планирующих визит.</a:t>
            </a:r>
            <a:endParaRPr lang="en-US" sz="1580" dirty="0"/>
          </a:p>
        </p:txBody>
      </p:sp>
      <p:sp>
        <p:nvSpPr>
          <p:cNvPr id="18" name="Shape 16"/>
          <p:cNvSpPr/>
          <p:nvPr/>
        </p:nvSpPr>
        <p:spPr>
          <a:xfrm>
            <a:off x="7772400" y="1783080"/>
            <a:ext cx="3493008" cy="4389120"/>
          </a:xfrm>
          <a:prstGeom prst="roundRect">
            <a:avLst>
              <a:gd name="adj" fmla="val 1571"/>
            </a:avLst>
          </a:prstGeom>
          <a:solidFill>
            <a:srgbClr val="EEE5DD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046720" y="2011680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5F9B"/>
                </a:solidFill>
              </a:rPr>
              <a:t>РЕЗУЛЬТАТ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8046720" y="2359152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350" b="1" dirty="0">
                <a:solidFill>
                  <a:srgbClr val="232323"/>
                </a:solidFill>
              </a:rPr>
              <a:t>Сделать </a:t>
            </a:r>
            <a:r>
              <a:rPr lang="en-US" sz="2350" b="1" dirty="0" err="1">
                <a:solidFill>
                  <a:srgbClr val="232323"/>
                </a:solidFill>
              </a:rPr>
              <a:t>краеведение</a:t>
            </a:r>
            <a:r>
              <a:rPr lang="en-US" sz="2350" b="1" dirty="0">
                <a:solidFill>
                  <a:srgbClr val="232323"/>
                </a:solidFill>
              </a:rPr>
              <a:t> современным и привлекательным.</a:t>
            </a:r>
            <a:endParaRPr lang="en-US" sz="2350" dirty="0"/>
          </a:p>
        </p:txBody>
      </p:sp>
      <p:sp>
        <p:nvSpPr>
          <p:cNvPr id="21" name="Text 19"/>
          <p:cNvSpPr/>
          <p:nvPr/>
        </p:nvSpPr>
        <p:spPr>
          <a:xfrm>
            <a:off x="8046720" y="3639312"/>
            <a:ext cx="274320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2C2C2C"/>
                </a:solidFill>
              </a:rPr>
              <a:t>Цифровой формат расширяет аудиторию: интересные факты и малоизвестные истории становятся доступны не только местным жителям, но и людям за пределами района.</a:t>
            </a:r>
            <a:endParaRPr lang="en-US" sz="1550" dirty="0"/>
          </a:p>
        </p:txBody>
      </p:sp>
      <p:sp>
        <p:nvSpPr>
          <p:cNvPr id="22" name="Shape 20"/>
          <p:cNvSpPr/>
          <p:nvPr/>
        </p:nvSpPr>
        <p:spPr>
          <a:xfrm>
            <a:off x="8046720" y="5321808"/>
            <a:ext cx="2670048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065008" y="5477256"/>
            <a:ext cx="26334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340" i="1" dirty="0">
                <a:solidFill>
                  <a:srgbClr val="B96F63"/>
                </a:solidFill>
              </a:rPr>
              <a:t>Современные платформы позволяют библиотечному проекту звучать шире.</a:t>
            </a:r>
            <a:endParaRPr lang="en-US" sz="1340" dirty="0"/>
          </a:p>
        </p:txBody>
      </p:sp>
      <p:sp>
        <p:nvSpPr>
          <p:cNvPr id="24" name="Shape 22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1F5F9B"/>
                </a:solidFill>
              </a:rPr>
              <a:t>ТЕХНИЧЕСКАЯ СТОРОНА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66751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232323"/>
                </a:solidFill>
              </a:rPr>
              <a:t>Из чего складывается выразительная съёмка</a:t>
            </a:r>
            <a:endParaRPr lang="en-US" sz="2750" dirty="0"/>
          </a:p>
        </p:txBody>
      </p:sp>
      <p:sp>
        <p:nvSpPr>
          <p:cNvPr id="5" name="Shape 3"/>
          <p:cNvSpPr/>
          <p:nvPr/>
        </p:nvSpPr>
        <p:spPr>
          <a:xfrm>
            <a:off x="257453" y="1874582"/>
            <a:ext cx="3551068" cy="3363998"/>
          </a:xfrm>
          <a:prstGeom prst="roundRect">
            <a:avLst>
              <a:gd name="adj" fmla="val 2290"/>
            </a:avLst>
          </a:prstGeom>
          <a:solidFill>
            <a:schemeClr val="bg2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64461" y="2054692"/>
            <a:ext cx="3220496" cy="1451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5F9B"/>
                </a:solidFill>
              </a:rPr>
              <a:t>Время съёмки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364460" y="2987380"/>
            <a:ext cx="3275385" cy="1602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2C2C2C"/>
                </a:solidFill>
                <a:latin typeface="Bookman Old Style" panose="02050604050505020204" pitchFamily="18" charset="0"/>
              </a:rPr>
              <a:t>утро и закат дают мягкий тёплый свет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136995" y="1861268"/>
            <a:ext cx="3617117" cy="3363999"/>
          </a:xfrm>
          <a:prstGeom prst="roundRect">
            <a:avLst>
              <a:gd name="adj" fmla="val 2290"/>
            </a:avLst>
          </a:prstGeom>
          <a:solidFill>
            <a:schemeClr val="bg2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157146" y="2166149"/>
            <a:ext cx="3724982" cy="1206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B96F63"/>
                </a:solidFill>
              </a:rPr>
              <a:t>Погода и сезон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4654296" y="2423603"/>
            <a:ext cx="3481466" cy="24711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8186453" y="1874582"/>
            <a:ext cx="3617117" cy="3363998"/>
          </a:xfrm>
          <a:prstGeom prst="roundRect">
            <a:avLst>
              <a:gd name="adj" fmla="val 2290"/>
            </a:avLst>
          </a:prstGeom>
          <a:solidFill>
            <a:schemeClr val="bg2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8082587" y="2166150"/>
            <a:ext cx="3937778" cy="110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F5F9B"/>
                </a:solidFill>
              </a:rPr>
              <a:t>Освещение </a:t>
            </a:r>
            <a:r>
              <a:rPr lang="ru-RU" sz="2800" b="1" dirty="0">
                <a:solidFill>
                  <a:srgbClr val="1F5F9B"/>
                </a:solidFill>
              </a:rPr>
              <a:t>и</a:t>
            </a:r>
            <a:r>
              <a:rPr lang="en-US" sz="2800" b="1" dirty="0">
                <a:solidFill>
                  <a:srgbClr val="1F5F9B"/>
                </a:solidFill>
              </a:rPr>
              <a:t> </a:t>
            </a:r>
            <a:endParaRPr lang="ru-RU" sz="2800" b="1" dirty="0">
              <a:solidFill>
                <a:srgbClr val="1F5F9B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1F5F9B"/>
                </a:solidFill>
              </a:rPr>
              <a:t>техника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8082587" y="2166137"/>
            <a:ext cx="3744952" cy="336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2C2C2C"/>
                </a:solidFill>
                <a:latin typeface="Bookman Old Style" panose="02050604050505020204" pitchFamily="18" charset="0"/>
              </a:rPr>
              <a:t>качество камеры помогает сохранить детали кадра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0B7911-D53A-4CB4-B0BB-E4F2EC7D391E}"/>
              </a:ext>
            </a:extLst>
          </p:cNvPr>
          <p:cNvSpPr txBox="1"/>
          <p:nvPr/>
        </p:nvSpPr>
        <p:spPr>
          <a:xfrm rot="10800000" flipV="1">
            <a:off x="4225180" y="3409316"/>
            <a:ext cx="352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атмосфера меняется в зависимости от погоды и времени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1F5F9B"/>
                </a:solidFill>
              </a:rPr>
              <a:t>НЕЙРОСЕТЬ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5852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232323"/>
                </a:solidFill>
              </a:rPr>
              <a:t>Оживление статичных изображений</a:t>
            </a:r>
            <a:endParaRPr lang="en-US" sz="2750" dirty="0"/>
          </a:p>
        </p:txBody>
      </p:sp>
      <p:sp>
        <p:nvSpPr>
          <p:cNvPr id="13" name="Text 8"/>
          <p:cNvSpPr/>
          <p:nvPr/>
        </p:nvSpPr>
        <p:spPr>
          <a:xfrm>
            <a:off x="7501631" y="1828800"/>
            <a:ext cx="4690369" cy="11521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20" dirty="0">
                <a:solidFill>
                  <a:srgbClr val="2C2C2C"/>
                </a:solidFill>
              </a:rPr>
              <a:t>В работе со старинными фотографиями используется Алиса на платформе Яндекс. Это помогает создать эффект движения и более живое восприятие исторического материала.</a:t>
            </a:r>
            <a:endParaRPr lang="en-US" sz="2020" dirty="0"/>
          </a:p>
        </p:txBody>
      </p:sp>
      <p:sp>
        <p:nvSpPr>
          <p:cNvPr id="14" name="Shape 9"/>
          <p:cNvSpPr/>
          <p:nvPr/>
        </p:nvSpPr>
        <p:spPr>
          <a:xfrm>
            <a:off x="7288567" y="3293616"/>
            <a:ext cx="4279037" cy="1570981"/>
          </a:xfrm>
          <a:prstGeom prst="roundRect">
            <a:avLst>
              <a:gd name="adj" fmla="val 3797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Text 10"/>
          <p:cNvSpPr/>
          <p:nvPr/>
        </p:nvSpPr>
        <p:spPr>
          <a:xfrm flipH="1">
            <a:off x="7501630" y="3293615"/>
            <a:ext cx="3639845" cy="712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60" b="1" dirty="0">
                <a:solidFill>
                  <a:srgbClr val="1F5F9B"/>
                </a:solidFill>
              </a:rPr>
              <a:t>Что это даёт</a:t>
            </a:r>
            <a:endParaRPr lang="en-US" sz="1460" dirty="0"/>
          </a:p>
        </p:txBody>
      </p:sp>
      <p:sp>
        <p:nvSpPr>
          <p:cNvPr id="16" name="Text 11"/>
          <p:cNvSpPr/>
          <p:nvPr/>
        </p:nvSpPr>
        <p:spPr>
          <a:xfrm>
            <a:off x="7377345" y="3877056"/>
            <a:ext cx="3869776" cy="7126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560" dirty="0">
                <a:solidFill>
                  <a:srgbClr val="2C2C2C"/>
                </a:solidFill>
              </a:rPr>
              <a:t>• ощущение присутствия</a:t>
            </a:r>
            <a:endParaRPr lang="en-US" sz="1560" dirty="0"/>
          </a:p>
          <a:p>
            <a:pPr marL="0" indent="0" algn="ctr">
              <a:buNone/>
            </a:pPr>
            <a:r>
              <a:rPr lang="en-US" sz="1560" dirty="0">
                <a:solidFill>
                  <a:srgbClr val="2C2C2C"/>
                </a:solidFill>
              </a:rPr>
              <a:t>• эмоциональное вовлечение зрителя</a:t>
            </a:r>
            <a:endParaRPr lang="en-US" sz="1560" dirty="0"/>
          </a:p>
          <a:p>
            <a:pPr marL="0" indent="0" algn="ctr">
              <a:buNone/>
            </a:pPr>
            <a:r>
              <a:rPr lang="en-US" sz="1560" dirty="0">
                <a:solidFill>
                  <a:srgbClr val="2C2C2C"/>
                </a:solidFill>
              </a:rPr>
              <a:t>• более плавный переход от архива к современному рассказу</a:t>
            </a:r>
            <a:endParaRPr lang="en-US" sz="156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DDF2BC2-F35E-4F33-9FA4-77AAD7F5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" y="1828800"/>
            <a:ext cx="7106023" cy="3363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D2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dit_dark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B7D0EA"/>
                </a:solidFill>
              </a:rPr>
              <a:t>МОНТАЖ</a:t>
            </a:r>
            <a:endParaRPr lang="en-US" sz="1030" dirty="0"/>
          </a:p>
        </p:txBody>
      </p:sp>
      <p:sp>
        <p:nvSpPr>
          <p:cNvPr id="4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8368" y="786384"/>
            <a:ext cx="67665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FFFFFF"/>
                </a:solidFill>
              </a:rPr>
              <a:t>CapCut и InShot: что используется в работе</a:t>
            </a:r>
            <a:endParaRPr lang="en-US" sz="2750" dirty="0"/>
          </a:p>
        </p:txBody>
      </p:sp>
      <p:sp>
        <p:nvSpPr>
          <p:cNvPr id="6" name="Shape 3"/>
          <p:cNvSpPr/>
          <p:nvPr/>
        </p:nvSpPr>
        <p:spPr>
          <a:xfrm>
            <a:off x="841248" y="1755648"/>
            <a:ext cx="3154680" cy="4315968"/>
          </a:xfrm>
          <a:prstGeom prst="roundRect">
            <a:avLst>
              <a:gd name="adj" fmla="val 1739"/>
            </a:avLst>
          </a:prstGeom>
          <a:solidFill>
            <a:srgbClr val="24384E"/>
          </a:solidFill>
          <a:ln w="12700">
            <a:solidFill>
              <a:srgbClr val="5A718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517136" y="1755648"/>
            <a:ext cx="3154680" cy="4315968"/>
          </a:xfrm>
          <a:prstGeom prst="roundRect">
            <a:avLst>
              <a:gd name="adj" fmla="val 1739"/>
            </a:avLst>
          </a:prstGeom>
          <a:solidFill>
            <a:srgbClr val="24384E"/>
          </a:solidFill>
          <a:ln w="12700">
            <a:solidFill>
              <a:srgbClr val="5A718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8193024" y="1755648"/>
            <a:ext cx="3154680" cy="4315968"/>
          </a:xfrm>
          <a:prstGeom prst="roundRect">
            <a:avLst>
              <a:gd name="adj" fmla="val 1739"/>
            </a:avLst>
          </a:prstGeom>
          <a:solidFill>
            <a:srgbClr val="24384E"/>
          </a:solidFill>
          <a:ln w="12700">
            <a:solidFill>
              <a:srgbClr val="5A718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78992" y="1993392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CapCut</a:t>
            </a:r>
            <a:endParaRPr lang="en-US" sz="2000" dirty="0"/>
          </a:p>
        </p:txBody>
      </p:sp>
      <p:pic>
        <p:nvPicPr>
          <p:cNvPr id="10" name="Image 1" descr="/mnt/data/capcut-logo-on-transparent-white-background-free-v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632" y="2359152"/>
            <a:ext cx="1554480" cy="1554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60704" y="4315968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550" dirty="0">
                <a:solidFill>
                  <a:srgbClr val="EEF2F6"/>
                </a:solidFill>
              </a:rPr>
              <a:t>Больше доступных бесплатных функций: обрезка, склейка, скорость, переходы, фильтры, стикеры и музыкальные треки.</a:t>
            </a:r>
            <a:endParaRPr lang="en-US" sz="1550" dirty="0"/>
          </a:p>
        </p:txBody>
      </p:sp>
      <p:sp>
        <p:nvSpPr>
          <p:cNvPr id="12" name="Text 8"/>
          <p:cNvSpPr/>
          <p:nvPr/>
        </p:nvSpPr>
        <p:spPr>
          <a:xfrm>
            <a:off x="4754880" y="1993392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0B6AD"/>
                </a:solidFill>
              </a:rPr>
              <a:t>InShot</a:t>
            </a:r>
            <a:endParaRPr lang="en-US" sz="2000" dirty="0"/>
          </a:p>
        </p:txBody>
      </p:sp>
      <p:pic>
        <p:nvPicPr>
          <p:cNvPr id="13" name="Image 2" descr="/mnt/data/1200x630w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80" y="2488026"/>
            <a:ext cx="1737360" cy="136988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736592" y="4315968"/>
            <a:ext cx="2697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550" dirty="0">
                <a:solidFill>
                  <a:srgbClr val="EEF2F6"/>
                </a:solidFill>
              </a:rPr>
              <a:t>Функционально похож, но с более ограниченным бесплатным набором. Удобен для коротких роликов и коллажей.</a:t>
            </a:r>
            <a:endParaRPr lang="en-US" sz="1550" dirty="0"/>
          </a:p>
        </p:txBody>
      </p:sp>
      <p:sp>
        <p:nvSpPr>
          <p:cNvPr id="15" name="Text 10"/>
          <p:cNvSpPr/>
          <p:nvPr/>
        </p:nvSpPr>
        <p:spPr>
          <a:xfrm>
            <a:off x="8467344" y="2011680"/>
            <a:ext cx="18288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</a:rPr>
              <a:t>Что важно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</a:rPr>
              <a:t>в монтаже</a:t>
            </a:r>
            <a:endParaRPr lang="en-US" sz="2300" dirty="0"/>
          </a:p>
        </p:txBody>
      </p:sp>
      <p:sp>
        <p:nvSpPr>
          <p:cNvPr id="16" name="Shape 11"/>
          <p:cNvSpPr/>
          <p:nvPr/>
        </p:nvSpPr>
        <p:spPr>
          <a:xfrm>
            <a:off x="8394192" y="2889504"/>
            <a:ext cx="2697480" cy="384048"/>
          </a:xfrm>
          <a:prstGeom prst="roundRect">
            <a:avLst>
              <a:gd name="adj" fmla="val 14286"/>
            </a:avLst>
          </a:prstGeom>
          <a:solidFill>
            <a:srgbClr val="1F5F9B"/>
          </a:solidFill>
          <a:ln w="12700">
            <a:solidFill>
              <a:srgbClr val="1F5F9B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8485632" y="3017520"/>
            <a:ext cx="25054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FFFFFF"/>
                </a:solidFill>
              </a:rPr>
              <a:t>логичное чередование кадров</a:t>
            </a:r>
            <a:endParaRPr lang="en-US" sz="1260" dirty="0"/>
          </a:p>
        </p:txBody>
      </p:sp>
      <p:sp>
        <p:nvSpPr>
          <p:cNvPr id="18" name="Shape 13"/>
          <p:cNvSpPr/>
          <p:nvPr/>
        </p:nvSpPr>
        <p:spPr>
          <a:xfrm>
            <a:off x="8394192" y="3547872"/>
            <a:ext cx="2697480" cy="384048"/>
          </a:xfrm>
          <a:prstGeom prst="roundRect">
            <a:avLst>
              <a:gd name="adj" fmla="val 14286"/>
            </a:avLst>
          </a:prstGeom>
          <a:solidFill>
            <a:srgbClr val="B96F63"/>
          </a:solidFill>
          <a:ln w="12700">
            <a:solidFill>
              <a:srgbClr val="B96F63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8485632" y="3675888"/>
            <a:ext cx="25054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FFFFFF"/>
                </a:solidFill>
              </a:rPr>
              <a:t>единая цветовая гамма</a:t>
            </a:r>
            <a:endParaRPr lang="en-US" sz="1260" dirty="0"/>
          </a:p>
        </p:txBody>
      </p:sp>
      <p:sp>
        <p:nvSpPr>
          <p:cNvPr id="20" name="Shape 15"/>
          <p:cNvSpPr/>
          <p:nvPr/>
        </p:nvSpPr>
        <p:spPr>
          <a:xfrm>
            <a:off x="8394192" y="4206240"/>
            <a:ext cx="2697480" cy="384048"/>
          </a:xfrm>
          <a:prstGeom prst="roundRect">
            <a:avLst>
              <a:gd name="adj" fmla="val 14286"/>
            </a:avLst>
          </a:prstGeom>
          <a:solidFill>
            <a:srgbClr val="1F5F9B"/>
          </a:solidFill>
          <a:ln w="12700">
            <a:solidFill>
              <a:srgbClr val="1F5F9B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8485632" y="4334256"/>
            <a:ext cx="25054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FFFFFF"/>
                </a:solidFill>
              </a:rPr>
              <a:t>читаемый ритм ролика</a:t>
            </a:r>
            <a:endParaRPr lang="en-US" sz="1260" dirty="0"/>
          </a:p>
        </p:txBody>
      </p:sp>
      <p:sp>
        <p:nvSpPr>
          <p:cNvPr id="22" name="Shape 17"/>
          <p:cNvSpPr/>
          <p:nvPr/>
        </p:nvSpPr>
        <p:spPr>
          <a:xfrm>
            <a:off x="8394192" y="4864608"/>
            <a:ext cx="2697480" cy="384048"/>
          </a:xfrm>
          <a:prstGeom prst="roundRect">
            <a:avLst>
              <a:gd name="adj" fmla="val 14286"/>
            </a:avLst>
          </a:prstGeom>
          <a:solidFill>
            <a:srgbClr val="B96F63"/>
          </a:solidFill>
          <a:ln w="12700">
            <a:solidFill>
              <a:srgbClr val="B96F63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8485632" y="4992624"/>
            <a:ext cx="25054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60" b="1" dirty="0">
                <a:solidFill>
                  <a:srgbClr val="FFFFFF"/>
                </a:solidFill>
              </a:rPr>
              <a:t>аккуратная работа со звуком</a:t>
            </a:r>
            <a:endParaRPr lang="en-US" sz="1260" dirty="0"/>
          </a:p>
        </p:txBody>
      </p:sp>
      <p:sp>
        <p:nvSpPr>
          <p:cNvPr id="24" name="Shape 19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4B617A"/>
            </a:solidFill>
            <a:prstDash val="soli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023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b="1" dirty="0">
                <a:solidFill>
                  <a:srgbClr val="1F5F9B"/>
                </a:solidFill>
              </a:rPr>
              <a:t>МУЗЫКА И ПРАВО</a:t>
            </a:r>
            <a:endParaRPr lang="en-US" sz="1030" dirty="0"/>
          </a:p>
        </p:txBody>
      </p:sp>
      <p:sp>
        <p:nvSpPr>
          <p:cNvPr id="3" name="Shape 1"/>
          <p:cNvSpPr/>
          <p:nvPr/>
        </p:nvSpPr>
        <p:spPr>
          <a:xfrm>
            <a:off x="658368" y="630936"/>
            <a:ext cx="713232" cy="41148"/>
          </a:xfrm>
          <a:prstGeom prst="rect">
            <a:avLst/>
          </a:prstGeom>
          <a:solidFill>
            <a:srgbClr val="B96F63"/>
          </a:solidFill>
          <a:ln w="12700">
            <a:solidFill>
              <a:srgbClr val="B96F63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58368" y="786384"/>
            <a:ext cx="74523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750" b="1" dirty="0">
                <a:solidFill>
                  <a:srgbClr val="232323"/>
                </a:solidFill>
              </a:rPr>
              <a:t>Музыка должна поддерживать ролик — без риска для авторских прав</a:t>
            </a:r>
            <a:endParaRPr lang="en-US" sz="2750" dirty="0"/>
          </a:p>
        </p:txBody>
      </p:sp>
      <p:sp>
        <p:nvSpPr>
          <p:cNvPr id="5" name="Text 3"/>
          <p:cNvSpPr/>
          <p:nvPr/>
        </p:nvSpPr>
        <p:spPr>
          <a:xfrm>
            <a:off x="777240" y="1783080"/>
            <a:ext cx="4754880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020" dirty="0">
                <a:solidFill>
                  <a:srgbClr val="2C2C2C"/>
                </a:solidFill>
              </a:rPr>
              <a:t>Удобнее использовать встроенные треки из монтажных приложений: это экономит время и помогает избежать юридических проблем.</a:t>
            </a:r>
            <a:endParaRPr lang="en-US" sz="2020" dirty="0"/>
          </a:p>
        </p:txBody>
      </p:sp>
      <p:sp>
        <p:nvSpPr>
          <p:cNvPr id="6" name="Shape 4"/>
          <p:cNvSpPr/>
          <p:nvPr/>
        </p:nvSpPr>
        <p:spPr>
          <a:xfrm>
            <a:off x="960120" y="3063240"/>
            <a:ext cx="4160520" cy="402336"/>
          </a:xfrm>
          <a:prstGeom prst="roundRect">
            <a:avLst>
              <a:gd name="adj" fmla="val 13636"/>
            </a:avLst>
          </a:prstGeom>
          <a:solidFill>
            <a:srgbClr val="1F5F9B"/>
          </a:solidFill>
          <a:ln w="12700">
            <a:solidFill>
              <a:srgbClr val="1F5F9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3200400"/>
            <a:ext cx="38862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10" b="1" dirty="0">
                <a:solidFill>
                  <a:srgbClr val="FFFFFF"/>
                </a:solidFill>
              </a:rPr>
              <a:t>легальность использования</a:t>
            </a:r>
            <a:endParaRPr lang="en-US" sz="1410" dirty="0"/>
          </a:p>
        </p:txBody>
      </p:sp>
      <p:sp>
        <p:nvSpPr>
          <p:cNvPr id="8" name="Shape 6"/>
          <p:cNvSpPr/>
          <p:nvPr/>
        </p:nvSpPr>
        <p:spPr>
          <a:xfrm>
            <a:off x="960120" y="3739896"/>
            <a:ext cx="3840480" cy="402336"/>
          </a:xfrm>
          <a:prstGeom prst="roundRect">
            <a:avLst>
              <a:gd name="adj" fmla="val 13636"/>
            </a:avLst>
          </a:prstGeom>
          <a:solidFill>
            <a:srgbClr val="B96F63"/>
          </a:solidFill>
          <a:ln w="12700">
            <a:solidFill>
              <a:srgbClr val="B96F6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97280" y="3877056"/>
            <a:ext cx="3566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10" b="1" dirty="0">
                <a:solidFill>
                  <a:srgbClr val="FFFFFF"/>
                </a:solidFill>
              </a:rPr>
              <a:t>экономия времени</a:t>
            </a:r>
            <a:endParaRPr lang="en-US" sz="1410" dirty="0"/>
          </a:p>
        </p:txBody>
      </p:sp>
      <p:sp>
        <p:nvSpPr>
          <p:cNvPr id="10" name="Shape 8"/>
          <p:cNvSpPr/>
          <p:nvPr/>
        </p:nvSpPr>
        <p:spPr>
          <a:xfrm>
            <a:off x="960120" y="4416552"/>
            <a:ext cx="4160520" cy="402336"/>
          </a:xfrm>
          <a:prstGeom prst="roundRect">
            <a:avLst>
              <a:gd name="adj" fmla="val 13636"/>
            </a:avLst>
          </a:prstGeom>
          <a:solidFill>
            <a:srgbClr val="1D2E40"/>
          </a:solidFill>
          <a:ln w="12700">
            <a:solidFill>
              <a:srgbClr val="1D2E4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97280" y="4553712"/>
            <a:ext cx="38862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10" b="1" dirty="0">
                <a:solidFill>
                  <a:srgbClr val="FFFFFF"/>
                </a:solidFill>
              </a:rPr>
              <a:t>совместимость с форматом</a:t>
            </a:r>
            <a:endParaRPr lang="en-US" sz="1410" dirty="0"/>
          </a:p>
        </p:txBody>
      </p:sp>
      <p:sp>
        <p:nvSpPr>
          <p:cNvPr id="12" name="Shape 10"/>
          <p:cNvSpPr/>
          <p:nvPr/>
        </p:nvSpPr>
        <p:spPr>
          <a:xfrm>
            <a:off x="960120" y="5093208"/>
            <a:ext cx="3840480" cy="402336"/>
          </a:xfrm>
          <a:prstGeom prst="roundRect">
            <a:avLst>
              <a:gd name="adj" fmla="val 13636"/>
            </a:avLst>
          </a:prstGeom>
          <a:solidFill>
            <a:srgbClr val="B96F63"/>
          </a:solidFill>
          <a:ln w="12700">
            <a:solidFill>
              <a:srgbClr val="B96F6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97280" y="5230368"/>
            <a:ext cx="3566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10" b="1" dirty="0">
                <a:solidFill>
                  <a:srgbClr val="FFFFFF"/>
                </a:solidFill>
              </a:rPr>
              <a:t>доступ к обновляемой библиотеке</a:t>
            </a:r>
            <a:endParaRPr lang="en-US" sz="1410" dirty="0"/>
          </a:p>
        </p:txBody>
      </p:sp>
      <p:sp>
        <p:nvSpPr>
          <p:cNvPr id="14" name="Shape 12"/>
          <p:cNvSpPr/>
          <p:nvPr/>
        </p:nvSpPr>
        <p:spPr>
          <a:xfrm>
            <a:off x="6400800" y="1783080"/>
            <a:ext cx="4709160" cy="4443984"/>
          </a:xfrm>
          <a:prstGeom prst="roundRect">
            <a:avLst>
              <a:gd name="adj" fmla="val 1235"/>
            </a:avLst>
          </a:prstGeom>
          <a:solidFill>
            <a:srgbClr val="FFFFFF"/>
          </a:solidFill>
          <a:ln w="12700">
            <a:solidFill>
              <a:srgbClr val="D7CEC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675120" y="2029968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5F9B"/>
                </a:solidFill>
              </a:rPr>
              <a:t>ИТОГ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675119" y="2377440"/>
            <a:ext cx="4067021" cy="1389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80" b="1" dirty="0">
                <a:solidFill>
                  <a:srgbClr val="232323"/>
                </a:solidFill>
              </a:rPr>
              <a:t>Качество и эстетика итогового видеорассказа зависят от уверенного владения монтажом, внимательного выбора света, погоды и продуманной композиции кадра.</a:t>
            </a:r>
            <a:endParaRPr lang="en-US" sz="2080" dirty="0"/>
          </a:p>
        </p:txBody>
      </p:sp>
      <p:sp>
        <p:nvSpPr>
          <p:cNvPr id="17" name="Shape 15"/>
          <p:cNvSpPr/>
          <p:nvPr/>
        </p:nvSpPr>
        <p:spPr>
          <a:xfrm>
            <a:off x="6675120" y="4169664"/>
            <a:ext cx="3858768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675120" y="4443984"/>
            <a:ext cx="3794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780" i="1" dirty="0">
                <a:solidFill>
                  <a:srgbClr val="B96F63"/>
                </a:solidFill>
              </a:rPr>
              <a:t>Монтаж + музыка + авторское право = цельный и безопасный цифровой продукт.</a:t>
            </a:r>
            <a:endParaRPr lang="en-US" sz="1780" dirty="0"/>
          </a:p>
        </p:txBody>
      </p:sp>
      <p:sp>
        <p:nvSpPr>
          <p:cNvPr id="19" name="Shape 17"/>
          <p:cNvSpPr/>
          <p:nvPr/>
        </p:nvSpPr>
        <p:spPr>
          <a:xfrm>
            <a:off x="640080" y="6382512"/>
            <a:ext cx="10607040" cy="0"/>
          </a:xfrm>
          <a:prstGeom prst="line">
            <a:avLst/>
          </a:prstGeom>
          <a:noFill/>
          <a:ln w="12700">
            <a:solidFill>
              <a:srgbClr val="D7CEC5"/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968</Words>
  <Application>Microsoft Office PowerPoint</Application>
  <PresentationFormat>Широкоэкранный</PresentationFormat>
  <Paragraphs>107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Олекминску — современная презентация</dc:title>
  <dc:subject>Семинар: Прогулки по Олекминску</dc:subject>
  <dc:creator>OpenAI</dc:creator>
  <cp:lastModifiedBy>Лана Рафаилова</cp:lastModifiedBy>
  <cp:revision>18</cp:revision>
  <dcterms:created xsi:type="dcterms:W3CDTF">2026-03-18T01:57:06Z</dcterms:created>
  <dcterms:modified xsi:type="dcterms:W3CDTF">2026-04-09T07:08:21Z</dcterms:modified>
</cp:coreProperties>
</file>