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5334000" cy="7562850"/>
  <p:notesSz cx="53340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4483"/>
            <a:ext cx="45339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5196"/>
            <a:ext cx="37338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6670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74701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6700" y="302514"/>
            <a:ext cx="480060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6700" y="1739455"/>
            <a:ext cx="480060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813560" y="7033450"/>
            <a:ext cx="1706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6670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517889" y="6903433"/>
            <a:ext cx="304850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231F20"/>
                </a:solidFill>
                <a:latin typeface="Arial Narrow"/>
                <a:cs typeface="Arial Narrow"/>
              </a:defRPr>
            </a:lvl1pPr>
          </a:lstStyle>
          <a:p>
            <a:pPr marL="17272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fessl.ru/Pdfki/2017/08/" TargetMode="External"/><Relationship Id="rId3" Type="http://schemas.openxmlformats.org/officeDocument/2006/relationships/hyperlink" Target="http://docs.cntd.ru/document/1200113790" TargetMode="Externa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19341" cy="756000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7787" y="646258"/>
            <a:ext cx="1645951" cy="150590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756875" y="1983740"/>
            <a:ext cx="426084" cy="30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50" spc="-484">
                <a:solidFill>
                  <a:srgbClr val="115485"/>
                </a:solidFill>
                <a:latin typeface="Arial Black"/>
                <a:cs typeface="Arial Black"/>
              </a:rPr>
              <a:t>1925</a:t>
            </a:r>
            <a:endParaRPr sz="185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60004" y="3916927"/>
            <a:ext cx="3576954" cy="1059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790"/>
              </a:lnSpc>
              <a:spcBef>
                <a:spcPts val="100"/>
              </a:spcBef>
            </a:pPr>
            <a:r>
              <a:rPr dirty="0" sz="2350" spc="-65">
                <a:solidFill>
                  <a:srgbClr val="016299"/>
                </a:solidFill>
                <a:latin typeface="Arial"/>
                <a:cs typeface="Arial"/>
              </a:rPr>
              <a:t>СТАТИСТИЧЕСКИЙ</a:t>
            </a:r>
            <a:r>
              <a:rPr dirty="0" sz="2350" spc="-25">
                <a:solidFill>
                  <a:srgbClr val="016299"/>
                </a:solidFill>
                <a:latin typeface="Arial"/>
                <a:cs typeface="Arial"/>
              </a:rPr>
              <a:t> </a:t>
            </a:r>
            <a:r>
              <a:rPr dirty="0" sz="2350" spc="-20">
                <a:solidFill>
                  <a:srgbClr val="016299"/>
                </a:solidFill>
                <a:latin typeface="Arial"/>
                <a:cs typeface="Arial"/>
              </a:rPr>
              <a:t>УЧЕТ</a:t>
            </a:r>
            <a:endParaRPr sz="2350">
              <a:latin typeface="Arial"/>
              <a:cs typeface="Arial"/>
            </a:endParaRPr>
          </a:p>
          <a:p>
            <a:pPr marL="17145">
              <a:lnSpc>
                <a:spcPts val="2670"/>
              </a:lnSpc>
            </a:pPr>
            <a:r>
              <a:rPr dirty="0" sz="2250" spc="-10">
                <a:solidFill>
                  <a:srgbClr val="01609A"/>
                </a:solidFill>
                <a:latin typeface="Arial"/>
                <a:cs typeface="Arial"/>
              </a:rPr>
              <a:t>ПОКАЗАТЕЛЕЙ</a:t>
            </a:r>
            <a:endParaRPr sz="22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35"/>
              </a:spcBef>
            </a:pPr>
            <a:r>
              <a:rPr dirty="0" sz="2200" spc="130">
                <a:solidFill>
                  <a:srgbClr val="0064A7"/>
                </a:solidFill>
                <a:latin typeface="Arial"/>
                <a:cs typeface="Arial"/>
              </a:rPr>
              <a:t>В</a:t>
            </a:r>
            <a:r>
              <a:rPr dirty="0" sz="2200" spc="-45">
                <a:solidFill>
                  <a:srgbClr val="0064A7"/>
                </a:solidFill>
                <a:latin typeface="Arial"/>
                <a:cs typeface="Arial"/>
              </a:rPr>
              <a:t> </a:t>
            </a:r>
            <a:r>
              <a:rPr dirty="0" sz="2200" spc="40">
                <a:solidFill>
                  <a:srgbClr val="016299"/>
                </a:solidFill>
                <a:latin typeface="Arial"/>
                <a:cs typeface="Arial"/>
              </a:rPr>
              <a:t>БИБЛИОТЕКЕ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82068" y="5442392"/>
            <a:ext cx="257746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036099"/>
                </a:solidFill>
                <a:latin typeface="Arial"/>
                <a:cs typeface="Arial"/>
              </a:rPr>
              <a:t>Методическая</a:t>
            </a:r>
            <a:r>
              <a:rPr dirty="0" sz="1500" spc="40">
                <a:solidFill>
                  <a:srgbClr val="03609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566A0"/>
                </a:solidFill>
                <a:latin typeface="Arial"/>
                <a:cs typeface="Arial"/>
              </a:rPr>
              <a:t>консультация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172720">
              <a:lnSpc>
                <a:spcPct val="100000"/>
              </a:lnSpc>
              <a:spcBef>
                <a:spcPts val="165"/>
              </a:spcBef>
            </a:pPr>
            <a:r>
              <a:rPr dirty="0" spc="-50"/>
              <a:t>8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097020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825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ронние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учреждения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организации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которых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прини-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мает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участия;</a:t>
            </a:r>
            <a:endParaRPr sz="1000">
              <a:latin typeface="Calibri"/>
              <a:cs typeface="Calibri"/>
            </a:endParaRPr>
          </a:p>
          <a:p>
            <a:pPr algn="just" marL="12700" marR="8255" indent="285750">
              <a:lnSpc>
                <a:spcPct val="100000"/>
              </a:lnSpc>
              <a:buChar char="–"/>
              <a:tabLst>
                <a:tab pos="29845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обучающих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библиотечных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работников (стажировки,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практикумы,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мастер-классы,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совещания,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семинары,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тренинги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т.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д.);</a:t>
            </a:r>
            <a:endParaRPr sz="1000">
              <a:latin typeface="Calibri"/>
              <a:cs typeface="Calibri"/>
            </a:endParaRPr>
          </a:p>
          <a:p>
            <a:pPr algn="just"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посещение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блогов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аккаунтов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социальных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сетях.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выдачи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документов</a:t>
            </a:r>
            <a:r>
              <a:rPr dirty="0" sz="1000" spc="-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60" b="1">
                <a:solidFill>
                  <a:srgbClr val="231F20"/>
                </a:solidFill>
                <a:latin typeface="Century Gothic"/>
                <a:cs typeface="Century Gothic"/>
              </a:rPr>
              <a:t>и</a:t>
            </a:r>
            <a:r>
              <a:rPr dirty="0" sz="1000" spc="-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55" b="1">
                <a:solidFill>
                  <a:srgbClr val="231F20"/>
                </a:solidFill>
                <a:latin typeface="Century Gothic"/>
                <a:cs typeface="Century Gothic"/>
              </a:rPr>
              <a:t>их</a:t>
            </a:r>
            <a:r>
              <a:rPr dirty="0" sz="1000" spc="-2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копий</a:t>
            </a:r>
            <a:endParaRPr sz="1000">
              <a:latin typeface="Century Gothic"/>
              <a:cs typeface="Century Gothic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Выдача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складывается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из:</a:t>
            </a:r>
            <a:endParaRPr sz="1000">
              <a:latin typeface="Calibri"/>
              <a:cs typeface="Calibri"/>
            </a:endParaRPr>
          </a:p>
          <a:p>
            <a:pPr marL="311785" indent="-119380">
              <a:lnSpc>
                <a:spcPct val="100000"/>
              </a:lnSpc>
              <a:buAutoNum type="arabicPeriod"/>
              <a:tabLst>
                <a:tab pos="3117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фонда;</a:t>
            </a:r>
            <a:endParaRPr sz="1000">
              <a:latin typeface="Calibri"/>
              <a:cs typeface="Calibri"/>
            </a:endParaRPr>
          </a:p>
          <a:p>
            <a:pPr marL="12700" marR="8255" indent="306705">
              <a:lnSpc>
                <a:spcPct val="100000"/>
              </a:lnSpc>
              <a:buAutoNum type="arabicPeriod"/>
              <a:tabLst>
                <a:tab pos="31940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лицензионных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ресур-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которым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официально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оформила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право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доступа;</a:t>
            </a:r>
            <a:endParaRPr sz="1000">
              <a:latin typeface="Calibri"/>
              <a:cs typeface="Calibri"/>
            </a:endParaRPr>
          </a:p>
          <a:p>
            <a:pPr marL="311785" indent="-119380">
              <a:lnSpc>
                <a:spcPct val="100000"/>
              </a:lnSpc>
              <a:buAutoNum type="arabicPeriod"/>
              <a:tabLst>
                <a:tab pos="3117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marL="311785" indent="-119380">
              <a:lnSpc>
                <a:spcPct val="100000"/>
              </a:lnSpc>
              <a:buAutoNum type="arabicPeriod"/>
              <a:tabLst>
                <a:tab pos="3117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полученных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МБА.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endParaRPr sz="1000">
              <a:latin typeface="Calibri"/>
              <a:cs typeface="Calibri"/>
            </a:endParaRPr>
          </a:p>
          <a:p>
            <a:pPr algn="just" marL="12700" marR="825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электронной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является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цифровая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копия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экземпляра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любого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вида документа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(книга,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статья,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номер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газеты,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номер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журнала,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плакат,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карта,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рукопись,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открытка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т.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д.).</a:t>
            </a:r>
            <a:endParaRPr sz="1000">
              <a:latin typeface="Calibri"/>
              <a:cs typeface="Calibri"/>
            </a:endParaRPr>
          </a:p>
          <a:p>
            <a:pPr algn="just" marL="12700" marR="825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лицензионных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ресурсов,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которым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официально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оформила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право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доступа,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документ,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выгруженный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пользователем.</a:t>
            </a:r>
            <a:endParaRPr sz="1000">
              <a:latin typeface="Calibri"/>
              <a:cs typeface="Calibri"/>
            </a:endParaRPr>
          </a:p>
          <a:p>
            <a:pPr algn="just" marL="12700" marR="825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Выдача электронных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полнотекстовых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баз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том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числе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правовых,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учитывается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количеству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фактически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выгруженных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пользователем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экземпляров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Выдача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копий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осуществляется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дифференцированно:</a:t>
            </a:r>
            <a:endParaRPr sz="1000">
              <a:latin typeface="Calibri"/>
              <a:cs typeface="Calibri"/>
            </a:endParaRPr>
          </a:p>
          <a:p>
            <a:pPr algn="just" lvl="1" marL="12700" marR="8255" indent="294005">
              <a:lnSpc>
                <a:spcPct val="100000"/>
              </a:lnSpc>
              <a:buChar char="•"/>
              <a:tabLst>
                <a:tab pos="30670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2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печатной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печатного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является страница.</a:t>
            </a:r>
            <a:endParaRPr sz="1000">
              <a:latin typeface="Calibri"/>
              <a:cs typeface="Calibri"/>
            </a:endParaRPr>
          </a:p>
          <a:p>
            <a:pPr algn="just" lvl="1" marL="12700" marR="8255" indent="262255">
              <a:lnSpc>
                <a:spcPct val="100000"/>
              </a:lnSpc>
              <a:buChar char="•"/>
              <a:tabLst>
                <a:tab pos="27495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печатного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(скан-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ко-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пия)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страница,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название,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скан.</a:t>
            </a:r>
            <a:endParaRPr sz="1000">
              <a:latin typeface="Calibri"/>
              <a:cs typeface="Calibri"/>
            </a:endParaRPr>
          </a:p>
          <a:p>
            <a:pPr algn="just" lvl="1" marL="12700" marR="8255" indent="266065">
              <a:lnSpc>
                <a:spcPct val="100000"/>
              </a:lnSpc>
              <a:buChar char="•"/>
              <a:tabLst>
                <a:tab pos="27876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печатной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электронного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является страница.</a:t>
            </a:r>
            <a:endParaRPr sz="1000">
              <a:latin typeface="Calibri"/>
              <a:cs typeface="Calibri"/>
            </a:endParaRPr>
          </a:p>
          <a:p>
            <a:pPr algn="just" lvl="1" marL="12700" marR="8255" indent="282575">
              <a:lnSpc>
                <a:spcPct val="100000"/>
              </a:lnSpc>
              <a:buChar char="•"/>
              <a:tabLst>
                <a:tab pos="2952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электронной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электронного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яв-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ляется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экземпляр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файл,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сохраненный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материальном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носителе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отправленный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пользователю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электронной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почте.</a:t>
            </a:r>
            <a:endParaRPr sz="1000">
              <a:latin typeface="Calibri"/>
              <a:cs typeface="Calibri"/>
            </a:endParaRPr>
          </a:p>
          <a:p>
            <a:pPr algn="just" lvl="1" marL="12700" marR="8255" indent="276860">
              <a:lnSpc>
                <a:spcPct val="100000"/>
              </a:lnSpc>
              <a:buChar char="•"/>
              <a:tabLst>
                <a:tab pos="28956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аудиокопии,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микрофильма,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копии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мик-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рофиши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название.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книговыдач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пользователям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т.ч.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числе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выданных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выставок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открытого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доступа,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через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ВСО,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полученных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МБА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172720">
              <a:lnSpc>
                <a:spcPct val="100000"/>
              </a:lnSpc>
              <a:spcBef>
                <a:spcPts val="165"/>
              </a:spcBef>
            </a:pPr>
            <a:r>
              <a:rPr dirty="0" spc="-50"/>
              <a:t>9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104640" cy="596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5875" indent="17970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загруженных/скачанных</a:t>
            </a:r>
            <a:r>
              <a:rPr dirty="0" sz="1000" spc="2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сетевых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локальных</a:t>
            </a:r>
            <a:r>
              <a:rPr dirty="0" sz="1000" spc="2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электрон-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endParaRPr sz="1000">
              <a:latin typeface="Calibri"/>
              <a:cs typeface="Calibri"/>
            </a:endParaRPr>
          </a:p>
          <a:p>
            <a:pPr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просмотренных/прочитанных/загруженных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инсталлиро-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ванных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endParaRPr sz="1000">
              <a:latin typeface="Calibri"/>
              <a:cs typeface="Calibri"/>
            </a:endParaRPr>
          </a:p>
          <a:p>
            <a:pPr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 копий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осуществляется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отдельно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 входит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об-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щее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документов.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6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20" b="1">
                <a:solidFill>
                  <a:srgbClr val="231F20"/>
                </a:solidFill>
                <a:latin typeface="Century Gothic"/>
                <a:cs typeface="Century Gothic"/>
              </a:rPr>
              <a:t>информационно-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справочного</a:t>
            </a:r>
            <a:r>
              <a:rPr dirty="0" sz="1000" spc="6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обслуживания</a:t>
            </a:r>
            <a:endParaRPr sz="1000">
              <a:latin typeface="Century Gothic"/>
              <a:cs typeface="Century Gothic"/>
            </a:endParaRPr>
          </a:p>
          <a:p>
            <a:pPr marL="279400" indent="-86995">
              <a:lnSpc>
                <a:spcPct val="100000"/>
              </a:lnSpc>
              <a:buChar char="•"/>
              <a:tabLst>
                <a:tab pos="27940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Учету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подлежат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справки:</a:t>
            </a:r>
            <a:endParaRPr sz="1000">
              <a:latin typeface="Calibri"/>
              <a:cs typeface="Calibri"/>
            </a:endParaRPr>
          </a:p>
          <a:p>
            <a:pPr marL="296545" indent="-104139">
              <a:lnSpc>
                <a:spcPct val="100000"/>
              </a:lnSpc>
              <a:buChar char="–"/>
              <a:tabLst>
                <a:tab pos="296545" algn="l"/>
              </a:tabLst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тематические,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уточнение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библиографических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данных,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фактографические.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адресно-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библиографические,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консультации,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(независимо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способа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передачи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(по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почте,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телефону,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факсу,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через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электронные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информационные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сети,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непосредственном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контакте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пользователем)</a:t>
            </a:r>
            <a:endParaRPr sz="1000">
              <a:latin typeface="Calibri"/>
              <a:cs typeface="Calibri"/>
            </a:endParaRPr>
          </a:p>
          <a:p>
            <a:pPr algn="just" marL="12700" marR="12065" indent="282575">
              <a:lnSpc>
                <a:spcPct val="100000"/>
              </a:lnSpc>
              <a:buChar char="•"/>
              <a:tabLst>
                <a:tab pos="2952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Подсчет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справок,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выполнении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которой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было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занято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подразделе-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ний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библиотеки,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осуществляется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подразделением,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предоставившим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ответ пользователю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Справки,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выданные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ответ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один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запрос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пользователя,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подсчиты-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ваются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реальному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 i="1">
                <a:solidFill>
                  <a:srgbClr val="231F20"/>
                </a:solidFill>
                <a:latin typeface="Calibri"/>
                <a:cs typeface="Calibri"/>
              </a:rPr>
              <a:t>количеству,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которое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может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совпадать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коли- чеством</a:t>
            </a:r>
            <a:r>
              <a:rPr dirty="0" sz="1000" spc="-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запросов.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справок</a:t>
            </a:r>
            <a:endParaRPr sz="1000">
              <a:latin typeface="Calibri"/>
              <a:cs typeface="Calibri"/>
            </a:endParaRPr>
          </a:p>
          <a:p>
            <a:pPr algn="just" marL="12700" marR="15875" indent="280035">
              <a:lnSpc>
                <a:spcPct val="100000"/>
              </a:lnSpc>
              <a:buFont typeface="Calibri"/>
              <a:buChar char="•"/>
              <a:tabLst>
                <a:tab pos="292735" algn="l"/>
              </a:tabLst>
            </a:pP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Тематические</a:t>
            </a:r>
            <a:r>
              <a:rPr dirty="0" u="sng" sz="1000" spc="6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spc="-1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библиографические</a:t>
            </a:r>
            <a:r>
              <a:rPr dirty="0" u="sng" sz="1000" spc="6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справки</a:t>
            </a:r>
            <a:r>
              <a:rPr dirty="0" sz="1000" spc="7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учитываются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числу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выполненных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тем.</a:t>
            </a:r>
            <a:endParaRPr sz="1000">
              <a:latin typeface="Calibri"/>
              <a:cs typeface="Calibri"/>
            </a:endParaRPr>
          </a:p>
          <a:p>
            <a:pPr algn="just" marL="12700" marR="15875" indent="286385">
              <a:lnSpc>
                <a:spcPct val="100000"/>
              </a:lnSpc>
              <a:buFont typeface="Calibri"/>
              <a:buChar char="•"/>
              <a:tabLst>
                <a:tab pos="299085" algn="l"/>
              </a:tabLst>
            </a:pP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Справки</a:t>
            </a:r>
            <a:r>
              <a:rPr dirty="0" u="sng" sz="1000" spc="114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на</a:t>
            </a:r>
            <a:r>
              <a:rPr dirty="0" u="sng" sz="1000" spc="114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spc="-1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библиографическое</a:t>
            </a:r>
            <a:r>
              <a:rPr dirty="0" u="sng" sz="1000" spc="114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уточнение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5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уточняемых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библиографических</a:t>
            </a:r>
            <a:r>
              <a:rPr dirty="0" sz="1000" spc="4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записей</a:t>
            </a:r>
            <a:r>
              <a:rPr dirty="0" sz="1000" spc="4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(независимо</a:t>
            </a:r>
            <a:r>
              <a:rPr dirty="0" sz="1000" spc="4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4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4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уточняемых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элементов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записи).</a:t>
            </a:r>
            <a:endParaRPr sz="1000">
              <a:latin typeface="Calibri"/>
              <a:cs typeface="Calibri"/>
            </a:endParaRPr>
          </a:p>
          <a:p>
            <a:pPr algn="just" marL="12700" marR="15875" indent="267970">
              <a:lnSpc>
                <a:spcPct val="100000"/>
              </a:lnSpc>
              <a:buFont typeface="Calibri"/>
              <a:buChar char="•"/>
              <a:tabLst>
                <a:tab pos="280670" algn="l"/>
              </a:tabLst>
            </a:pPr>
            <a:r>
              <a:rPr dirty="0" u="sng" sz="1000" spc="-2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Адресные</a:t>
            </a:r>
            <a:r>
              <a:rPr dirty="0" u="sng" sz="1000" spc="2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spc="-1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справки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документов,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наличие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которых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в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фонде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требуется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установить.</a:t>
            </a:r>
            <a:endParaRPr sz="1000">
              <a:latin typeface="Calibri"/>
              <a:cs typeface="Calibri"/>
            </a:endParaRPr>
          </a:p>
          <a:p>
            <a:pPr algn="just" marL="12700" marR="15875" indent="281305">
              <a:lnSpc>
                <a:spcPct val="100000"/>
              </a:lnSpc>
              <a:buFont typeface="Calibri"/>
              <a:buChar char="•"/>
              <a:tabLst>
                <a:tab pos="294005" algn="l"/>
              </a:tabLst>
            </a:pP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Фактографические</a:t>
            </a:r>
            <a:r>
              <a:rPr dirty="0" u="sng" sz="1000" spc="9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справки</a:t>
            </a:r>
            <a:r>
              <a:rPr dirty="0" sz="1000" spc="9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фактов,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необходи-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установить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(статистического,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адресного,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топографического,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биографи-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ческого,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хронологического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другого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характера).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консультаций</a:t>
            </a:r>
            <a:endParaRPr sz="1000">
              <a:latin typeface="Calibri"/>
              <a:cs typeface="Calibri"/>
            </a:endParaRPr>
          </a:p>
          <a:p>
            <a:pPr algn="just" marL="12700" marR="15875" indent="289560">
              <a:lnSpc>
                <a:spcPct val="100000"/>
              </a:lnSpc>
              <a:buChar char="•"/>
              <a:tabLst>
                <a:tab pos="30226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Библиографическая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консультация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ответ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запрос,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содержащий советы,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рекомендации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методике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библиографического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поиска;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исполь-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зованию</a:t>
            </a:r>
            <a:r>
              <a:rPr dirty="0" sz="1000" spc="25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справочно-библиографического</a:t>
            </a:r>
            <a:r>
              <a:rPr dirty="0" sz="1000" spc="25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аппарата</a:t>
            </a:r>
            <a:endParaRPr sz="1000">
              <a:latin typeface="Calibri"/>
              <a:cs typeface="Calibri"/>
            </a:endParaRPr>
          </a:p>
          <a:p>
            <a:pPr algn="just" marL="12700" marR="5080" indent="287020">
              <a:lnSpc>
                <a:spcPct val="100000"/>
              </a:lnSpc>
              <a:buChar char="•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Вспомогательно-техническая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использованию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оборудования,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электронными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документами,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….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2651290" y="6903433"/>
            <a:ext cx="13335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25">
                <a:solidFill>
                  <a:srgbClr val="231F20"/>
                </a:solidFill>
                <a:latin typeface="Arial Narrow"/>
                <a:cs typeface="Arial Narrow"/>
              </a:rPr>
              <a:t>10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103370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267970">
              <a:lnSpc>
                <a:spcPct val="100000"/>
              </a:lnSpc>
              <a:spcBef>
                <a:spcPts val="100"/>
              </a:spcBef>
              <a:buChar char="•"/>
              <a:tabLst>
                <a:tab pos="280670" algn="l"/>
              </a:tabLst>
            </a:pP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Ориентирующая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консультация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справка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библиотеке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режиме,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направлениях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деятельности,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мероприятиях,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…</a:t>
            </a:r>
            <a:endParaRPr sz="1000">
              <a:latin typeface="Calibri"/>
              <a:cs typeface="Calibri"/>
            </a:endParaRPr>
          </a:p>
          <a:p>
            <a:pPr algn="just" marL="12700" marR="14604" indent="281305">
              <a:lnSpc>
                <a:spcPct val="100000"/>
              </a:lnSpc>
              <a:buChar char="•"/>
              <a:tabLst>
                <a:tab pos="29400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Факультативная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выполненная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помещении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юриста-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ми,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психологами,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педагогами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др.,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если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проведение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предусмотрено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уставными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документами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-100" b="1">
                <a:latin typeface="Century Gothic"/>
                <a:cs typeface="Century Gothic"/>
              </a:rPr>
              <a:t>Учет</a:t>
            </a:r>
            <a:r>
              <a:rPr dirty="0" sz="1000" spc="-15" b="1">
                <a:latin typeface="Century Gothic"/>
                <a:cs typeface="Century Gothic"/>
              </a:rPr>
              <a:t> </a:t>
            </a:r>
            <a:r>
              <a:rPr dirty="0" sz="1000" spc="-130" b="1">
                <a:latin typeface="Century Gothic"/>
                <a:cs typeface="Century Gothic"/>
              </a:rPr>
              <a:t>массовой</a:t>
            </a:r>
            <a:r>
              <a:rPr dirty="0" sz="1000" spc="-15" b="1">
                <a:latin typeface="Century Gothic"/>
                <a:cs typeface="Century Gothic"/>
              </a:rPr>
              <a:t> </a:t>
            </a:r>
            <a:r>
              <a:rPr dirty="0" sz="1000" spc="-10" b="1">
                <a:latin typeface="Century Gothic"/>
                <a:cs typeface="Century Gothic"/>
              </a:rPr>
              <a:t>работы</a:t>
            </a:r>
            <a:endParaRPr sz="1000">
              <a:latin typeface="Century Gothic"/>
              <a:cs typeface="Century Gothic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массовой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ведут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структурные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подразделения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библиотеки,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занимающиеся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обслуживанием.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25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видов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массовой работы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мероприятие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читательская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конференция,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презентация,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выставка,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устный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обзор,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День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информации,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все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обучающие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(семинары,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тренинги)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т.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п.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всех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видов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массовой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производится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зарегистрирован-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Дневнике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Дополнительно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Дневнике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(а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также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Паспорте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мероприятия)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ведется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экспонируемых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суммарное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участ-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ников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мероприятий.</a:t>
            </a:r>
            <a:r>
              <a:rPr dirty="0" sz="1000" spc="-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посетителей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является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лицо,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посетившее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зарегистрированное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Днев-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нике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Паспорте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мероприятия.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(Приложение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2).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При</a:t>
            </a:r>
            <a:r>
              <a:rPr dirty="0" sz="1000" spc="6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проведении</a:t>
            </a:r>
            <a:r>
              <a:rPr dirty="0" sz="1000" spc="6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65" b="1">
                <a:solidFill>
                  <a:srgbClr val="231F20"/>
                </a:solidFill>
                <a:latin typeface="Century Gothic"/>
                <a:cs typeface="Century Gothic"/>
              </a:rPr>
              <a:t>циклов</a:t>
            </a:r>
            <a:r>
              <a:rPr dirty="0" sz="1000" spc="6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мероприятий</a:t>
            </a:r>
            <a:r>
              <a:rPr dirty="0" sz="1000" spc="8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(недель,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декад,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месячников)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учи-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тывается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каждое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мероприятие,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входящее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цикл.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Комплексное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меропри-</a:t>
            </a:r>
            <a:r>
              <a:rPr dirty="0" sz="1000" spc="-4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75" b="1">
                <a:solidFill>
                  <a:srgbClr val="231F20"/>
                </a:solidFill>
                <a:latin typeface="Century Gothic"/>
                <a:cs typeface="Century Gothic"/>
              </a:rPr>
              <a:t>ятие,</a:t>
            </a:r>
            <a:r>
              <a:rPr dirty="0" sz="1000" spc="2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которое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включает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одновременно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проведение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нескольких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форм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массовой</a:t>
            </a:r>
            <a:r>
              <a:rPr dirty="0" sz="1000" spc="3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3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(например,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выставка</a:t>
            </a:r>
            <a:r>
              <a:rPr dirty="0" sz="1000" spc="3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3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устный</a:t>
            </a:r>
            <a:r>
              <a:rPr dirty="0" sz="1000" spc="3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библиографический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обзор),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учитывается</a:t>
            </a:r>
            <a:r>
              <a:rPr dirty="0" sz="1000" spc="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как</a:t>
            </a:r>
            <a:r>
              <a:rPr dirty="0" sz="1000" spc="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одно,</a:t>
            </a:r>
            <a:r>
              <a:rPr dirty="0" sz="1000" spc="3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составляющие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этого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ука-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зываются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Паспорте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Дневнике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работа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библио-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теки.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Мероприятие,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организации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которого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участвовало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несколько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структурных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подразделений,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учитывается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один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раз.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посетителей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мероприятия,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совместно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проведенного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несколькими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струк-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турными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подразделениями,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учитывается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одним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структурным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подразде-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лением.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 i="1">
                <a:latin typeface="Calibri"/>
                <a:cs typeface="Calibri"/>
              </a:rPr>
              <a:t>Учет</a:t>
            </a:r>
            <a:r>
              <a:rPr dirty="0" sz="1000" spc="24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выдачи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документов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с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выставок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и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при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проведении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10" i="1">
                <a:latin typeface="Calibri"/>
                <a:cs typeface="Calibri"/>
              </a:rPr>
              <a:t>массовых мероприятий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9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1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7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выставок,</a:t>
            </a:r>
            <a:r>
              <a:rPr dirty="0" sz="1000" spc="1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организованных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библиотеке,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может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осуществляться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несколькими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способами:</a:t>
            </a:r>
            <a:endParaRPr sz="1000">
              <a:latin typeface="Calibri"/>
              <a:cs typeface="Calibri"/>
            </a:endParaRPr>
          </a:p>
          <a:p>
            <a:pPr algn="just" marL="12700" marR="14604" indent="271145">
              <a:lnSpc>
                <a:spcPct val="100000"/>
              </a:lnSpc>
              <a:buFont typeface="Calibri"/>
              <a:buChar char="•"/>
              <a:tabLst>
                <a:tab pos="283845" algn="l"/>
              </a:tabLst>
            </a:pPr>
            <a:r>
              <a:rPr dirty="0" sz="1000">
                <a:solidFill>
                  <a:srgbClr val="231F20"/>
                </a:solidFill>
                <a:latin typeface="Bernard MT Condensed"/>
                <a:cs typeface="Bernard MT Condensed"/>
              </a:rPr>
              <a:t>«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точкование</a:t>
            </a:r>
            <a:r>
              <a:rPr dirty="0" sz="1000">
                <a:solidFill>
                  <a:srgbClr val="231F20"/>
                </a:solidFill>
                <a:latin typeface="Bernard MT Condensed"/>
                <a:cs typeface="Bernard MT Condensed"/>
              </a:rPr>
              <a:t>»</a:t>
            </a:r>
            <a:r>
              <a:rPr dirty="0" sz="1000" spc="80">
                <a:solidFill>
                  <a:srgbClr val="231F20"/>
                </a:solidFill>
                <a:latin typeface="Bernard MT Condensed"/>
                <a:cs typeface="Bernard MT Condensed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общего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выставки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листе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ежедневной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путем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наблюдения;</a:t>
            </a:r>
            <a:endParaRPr sz="1000">
              <a:latin typeface="Calibri"/>
              <a:cs typeface="Calibri"/>
            </a:endParaRPr>
          </a:p>
          <a:p>
            <a:pPr algn="just" marL="12700" marR="10795" indent="273050">
              <a:lnSpc>
                <a:spcPct val="100000"/>
              </a:lnSpc>
              <a:buChar char="•"/>
              <a:tabLst>
                <a:tab pos="28575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коэффициента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литературы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выставок,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кото-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рый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разрабатывается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экспертной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группой;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согласуется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общественным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органом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(совет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обслуживанию,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методический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совет,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совет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директоре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т.д.),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утверждается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приказом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директора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библиотеки;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доводится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подразделений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Могут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быть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разработаны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2543289" y="6903433"/>
            <a:ext cx="13335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25">
                <a:solidFill>
                  <a:srgbClr val="231F20"/>
                </a:solidFill>
                <a:latin typeface="Arial Narrow"/>
                <a:cs typeface="Arial Narrow"/>
              </a:rPr>
              <a:t>11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105275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5875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коэффициенты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выставок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библиотеке,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выездных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меропри-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ятиях,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мероприятиях,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проводимых</a:t>
            </a:r>
            <a:r>
              <a:rPr dirty="0" sz="1000" spc="25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совместно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другими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организа-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циями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т.д.,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соотношении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литературы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или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числа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присутствующих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посетителей.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практике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сейчас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чаще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используются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разные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коэффициенты</a:t>
            </a:r>
            <a:r>
              <a:rPr dirty="0" sz="1000" spc="-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1,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2,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3,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5,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месяц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количества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литературы.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Рекомендуем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использования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установить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единые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коэффициенты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выставок: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*для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сельских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других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имеющих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значитель-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выставочных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площадей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представ-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ленной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литературы,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*для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ЦБ,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имеющих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более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выставочных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стелла-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жей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месяц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литературы,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*для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крупных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имеющих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значительные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фонды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(более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млн.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экз.)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значительные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выставочные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площади—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3–5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месяц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литературы.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дневнике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любой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разделе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Bernard MT Condensed"/>
                <a:cs typeface="Bernard MT Condensed"/>
              </a:rPr>
              <a:t>«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выставочной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деятель-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ности</a:t>
            </a:r>
            <a:r>
              <a:rPr dirty="0" sz="1000">
                <a:solidFill>
                  <a:srgbClr val="231F20"/>
                </a:solidFill>
                <a:latin typeface="Bernard MT Condensed"/>
                <a:cs typeface="Bernard MT Condensed"/>
              </a:rPr>
              <a:t>»</a:t>
            </a:r>
            <a:r>
              <a:rPr dirty="0" sz="1000" spc="20">
                <a:solidFill>
                  <a:srgbClr val="231F20"/>
                </a:solidFill>
                <a:latin typeface="Bernard MT Condensed"/>
                <a:cs typeface="Bernard MT Condensed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(если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есть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такой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раздел)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другом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разделе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должен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быть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орга-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низован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выставочной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деятельности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следующим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параметрам: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даты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место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экспонирования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выставки</a:t>
            </a:r>
            <a:r>
              <a:rPr dirty="0" sz="1000" spc="-1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lr>
                <a:srgbClr val="231F20"/>
              </a:buClr>
              <a:buChar char="•"/>
              <a:tabLst>
                <a:tab pos="283210" algn="l"/>
              </a:tabLst>
            </a:pPr>
            <a:r>
              <a:rPr dirty="0" sz="1000">
                <a:latin typeface="Calibri"/>
                <a:cs typeface="Calibri"/>
              </a:rPr>
              <a:t>название</a:t>
            </a:r>
            <a:r>
              <a:rPr dirty="0" sz="1000" spc="9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выставки</a:t>
            </a:r>
            <a:r>
              <a:rPr dirty="0" sz="1000" spc="9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(допустимо</a:t>
            </a:r>
            <a:r>
              <a:rPr dirty="0" sz="1000" spc="9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указывать</a:t>
            </a:r>
            <a:r>
              <a:rPr dirty="0" sz="1000" spc="1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подразделы</a:t>
            </a:r>
            <a:r>
              <a:rPr dirty="0" sz="1000" spc="9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выставки)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;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представленной/выданной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литературы;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место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проведения;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Ф.И.О.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сотрудника,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готовившего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выставку.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проведении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мо-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жет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осуществляться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несколькими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способами:</a:t>
            </a:r>
            <a:endParaRPr sz="1000">
              <a:latin typeface="Calibri"/>
              <a:cs typeface="Calibri"/>
            </a:endParaRPr>
          </a:p>
          <a:p>
            <a:pPr algn="just" marL="12700" marR="5080" indent="274955">
              <a:lnSpc>
                <a:spcPct val="100000"/>
              </a:lnSpc>
              <a:buChar char="•"/>
              <a:tabLst>
                <a:tab pos="28765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наблюдение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использованием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выставки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«точкованием</a:t>
            </a:r>
            <a:r>
              <a:rPr dirty="0" sz="1000">
                <a:solidFill>
                  <a:srgbClr val="231F20"/>
                </a:solidFill>
                <a:latin typeface="Bernard MT Condensed"/>
                <a:cs typeface="Bernard MT Condensed"/>
              </a:rPr>
              <a:t>»</a:t>
            </a:r>
            <a:r>
              <a:rPr dirty="0" sz="1000" spc="105">
                <a:solidFill>
                  <a:srgbClr val="231F20"/>
                </a:solidFill>
                <a:latin typeface="Bernard MT Condensed"/>
                <a:cs typeface="Bernard MT Condensed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общего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выставки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экспонируемой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мероприятии,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листе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ежедневной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статистики,</a:t>
            </a:r>
            <a:endParaRPr sz="1000">
              <a:latin typeface="Calibri"/>
              <a:cs typeface="Calibri"/>
            </a:endParaRPr>
          </a:p>
          <a:p>
            <a:pPr algn="just" marL="12700" marR="6350" indent="327025">
              <a:lnSpc>
                <a:spcPct val="100000"/>
              </a:lnSpc>
              <a:buChar char="•"/>
              <a:tabLst>
                <a:tab pos="33972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использование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литературы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выставок,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экспонируемых</a:t>
            </a:r>
            <a:r>
              <a:rPr dirty="0" sz="1000" spc="4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48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мероприятии.</a:t>
            </a:r>
            <a:r>
              <a:rPr dirty="0" sz="1000" spc="4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4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разрабатывается</a:t>
            </a:r>
            <a:r>
              <a:rPr dirty="0" sz="1000" spc="4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экс-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пертной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группой,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согласуется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общественным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органом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(со-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вет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обслуживанию,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методический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совет,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совет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директоре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т.д.),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утверждается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приказом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директора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библиотеки,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доводится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под-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разделений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Могут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быть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разработаны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коэффициенты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выда-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выставок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библиотеке,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выездных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мероприятиях,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мероприятиях,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проводимых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совместно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другими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ор-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ганизациями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т.д.,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соотношении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лите-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ратуры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присутствующих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посетителей.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практике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сейчас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чаще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используются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разные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коэффициенты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5,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12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103370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4604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литературы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4,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5,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8,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участву-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ющих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мероприятии.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Рекомендуем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использования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установить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единые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коэффициенты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мероприятий:</a:t>
            </a:r>
            <a:endParaRPr sz="1000">
              <a:latin typeface="Calibri"/>
              <a:cs typeface="Calibri"/>
            </a:endParaRPr>
          </a:p>
          <a:p>
            <a:pPr algn="just" marL="12700" marR="14604" indent="273050">
              <a:lnSpc>
                <a:spcPct val="100000"/>
              </a:lnSpc>
              <a:buChar char="•"/>
              <a:tabLst>
                <a:tab pos="28575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сельских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других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имеют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штате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одного–четыре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библиотекарей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проводят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одно—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два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крупных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массовых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месяц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1–2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участников мероприятия,</a:t>
            </a:r>
            <a:endParaRPr sz="1000">
              <a:latin typeface="Calibri"/>
              <a:cs typeface="Calibri"/>
            </a:endParaRPr>
          </a:p>
          <a:p>
            <a:pPr algn="just" marL="12700" marR="14604" indent="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ЦБ,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других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имеют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штате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более</a:t>
            </a:r>
            <a:r>
              <a:rPr dirty="0" sz="1000" spc="3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пяти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библиотекарей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проводят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более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крупных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коэффициент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3–4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участников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endParaRPr sz="1000">
              <a:latin typeface="Calibri"/>
              <a:cs typeface="Calibri"/>
            </a:endParaRPr>
          </a:p>
          <a:p>
            <a:pPr algn="just" marL="12700" marR="14604" indent="270510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крупных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библиотек,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имеют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значительные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штаты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фон-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ды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(более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млн.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экз.),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аудитории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проведения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значительные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выставочные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площади—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5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количества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участников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endParaRPr sz="1000">
              <a:latin typeface="Calibri"/>
              <a:cs typeface="Calibri"/>
            </a:endParaRPr>
          </a:p>
          <a:p>
            <a:pPr algn="just" marL="12700" marR="10160" indent="295275">
              <a:lnSpc>
                <a:spcPct val="100000"/>
              </a:lnSpc>
              <a:buChar char="•"/>
              <a:tabLst>
                <a:tab pos="3079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проведении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связанных</a:t>
            </a:r>
            <a:r>
              <a:rPr dirty="0" sz="1000" spc="2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презентациями</a:t>
            </a:r>
            <a:r>
              <a:rPr dirty="0" sz="1000" spc="2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элек-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тронных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аудио-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видеодокументов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коэффициент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ко-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личества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присутствующих</a:t>
            </a:r>
            <a:r>
              <a:rPr dirty="0" sz="1000" spc="4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мероприятии,</a:t>
            </a:r>
            <a:r>
              <a:rPr dirty="0" sz="1000" spc="4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если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презентуется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один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документ;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если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презентуется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несколько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документов,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коэффициент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устанавливается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соотношении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количеству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присутствующих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мероприятии.</a:t>
            </a:r>
            <a:endParaRPr sz="1000">
              <a:latin typeface="Calibri"/>
              <a:cs typeface="Calibri"/>
            </a:endParaRPr>
          </a:p>
          <a:p>
            <a:pPr marL="192405" marR="14604">
              <a:lnSpc>
                <a:spcPct val="100000"/>
              </a:lnSpc>
            </a:pP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-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20" b="1">
                <a:solidFill>
                  <a:srgbClr val="231F20"/>
                </a:solidFill>
                <a:latin typeface="Century Gothic"/>
                <a:cs typeface="Century Gothic"/>
              </a:rPr>
              <a:t>работы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библиотечных</a:t>
            </a:r>
            <a:r>
              <a:rPr dirty="0" sz="1000" spc="-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пунктов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60" b="1">
                <a:solidFill>
                  <a:srgbClr val="231F20"/>
                </a:solidFill>
                <a:latin typeface="Century Gothic"/>
                <a:cs typeface="Century Gothic"/>
              </a:rPr>
              <a:t>и</a:t>
            </a:r>
            <a:r>
              <a:rPr dirty="0" sz="1000" spc="-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пунктов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выдачи </a:t>
            </a:r>
            <a:r>
              <a:rPr dirty="0" sz="1000" spc="-75" b="1">
                <a:solidFill>
                  <a:srgbClr val="231F20"/>
                </a:solidFill>
                <a:latin typeface="Century Gothic"/>
                <a:cs typeface="Century Gothic"/>
              </a:rPr>
              <a:t>Библиотечный</a:t>
            </a:r>
            <a:r>
              <a:rPr dirty="0" sz="1000" spc="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пункт</a:t>
            </a:r>
            <a:r>
              <a:rPr dirty="0" sz="1000" spc="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форма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стационарного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обслу-</a:t>
            </a:r>
            <a:endParaRPr sz="10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живания,</a:t>
            </a:r>
            <a:r>
              <a:rPr dirty="0" sz="1000" spc="4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территориально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обособленное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подразделение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работу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котором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ведет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штатный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сотрудник.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Библиотечные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пункты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об-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служивают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стационарных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населенные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пункты.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Договор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организацию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подписывает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директор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МУК</a:t>
            </a:r>
            <a:endParaRPr sz="1000">
              <a:latin typeface="Calibri"/>
              <a:cs typeface="Calibri"/>
            </a:endParaRPr>
          </a:p>
          <a:p>
            <a:pPr algn="just" marL="12700" marR="5080" indent="224154">
              <a:lnSpc>
                <a:spcPct val="100000"/>
              </a:lnSpc>
            </a:pPr>
            <a:r>
              <a:rPr dirty="0" sz="1000" spc="-75" b="1">
                <a:solidFill>
                  <a:srgbClr val="231F20"/>
                </a:solidFill>
                <a:latin typeface="Century Gothic"/>
                <a:cs typeface="Century Gothic"/>
              </a:rPr>
              <a:t>Пункт</a:t>
            </a:r>
            <a:r>
              <a:rPr dirty="0" sz="1000" spc="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выдачи</a:t>
            </a:r>
            <a:r>
              <a:rPr dirty="0" sz="1000" spc="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форма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внестационарного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обслужи-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вания,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может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быть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организован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любой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библиотекой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библиотечного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обслуживания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месту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жительства,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учебы.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Договор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организацию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подписывает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заведующая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биб-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лиотекой.</a:t>
            </a:r>
            <a:endParaRPr sz="1000">
              <a:latin typeface="Calibri"/>
              <a:cs typeface="Calibri"/>
            </a:endParaRPr>
          </a:p>
          <a:p>
            <a:pPr algn="just" marL="12700" marR="1333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библиотечном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пункте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пункте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такой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же,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как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стационарной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библиотеке.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Ведение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отдельного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Дневника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работы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необязательно.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Итоговые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данные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пункте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переносятся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затем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Дневник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стационарной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биб-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лиотеки.</a:t>
            </a:r>
            <a:endParaRPr sz="1000">
              <a:latin typeface="Calibri"/>
              <a:cs typeface="Calibri"/>
            </a:endParaRPr>
          </a:p>
          <a:p>
            <a:pPr algn="just" marL="12700" marR="1079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Библиотечные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пункты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ведут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отдельном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Дневнике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учета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Один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квартал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конце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года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суммируются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13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103370" cy="3467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4604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стационарной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отчетные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пунктов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вы-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дачи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библиотечных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пунктов.</a:t>
            </a:r>
            <a:endParaRPr sz="1000">
              <a:latin typeface="Calibri"/>
              <a:cs typeface="Calibri"/>
            </a:endParaRPr>
          </a:p>
          <a:p>
            <a:pPr algn="just" marL="772160">
              <a:lnSpc>
                <a:spcPct val="100000"/>
              </a:lnSpc>
              <a:spcBef>
                <a:spcPts val="565"/>
              </a:spcBef>
            </a:pPr>
            <a:r>
              <a:rPr dirty="0" sz="1100" spc="-40" b="1">
                <a:solidFill>
                  <a:srgbClr val="231F20"/>
                </a:solidFill>
                <a:latin typeface="Calibri"/>
                <a:cs typeface="Calibri"/>
              </a:rPr>
              <a:t>Предоставление</a:t>
            </a:r>
            <a:r>
              <a:rPr dirty="0" sz="1100" spc="4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100" spc="4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отчетности</a:t>
            </a:r>
            <a:endParaRPr sz="11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265"/>
              </a:spcBef>
            </a:pP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основании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Дневника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заведующие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биб-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лиотек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функциональных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отделов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заполняют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бланк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14" b="1">
                <a:solidFill>
                  <a:srgbClr val="231F20"/>
                </a:solidFill>
                <a:latin typeface="Century Gothic"/>
                <a:cs typeface="Century Gothic"/>
              </a:rPr>
              <a:t>от-</a:t>
            </a:r>
            <a:r>
              <a:rPr dirty="0" sz="1000" spc="-4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10" b="1">
                <a:solidFill>
                  <a:srgbClr val="231F20"/>
                </a:solidFill>
                <a:latin typeface="Century Gothic"/>
                <a:cs typeface="Century Gothic"/>
              </a:rPr>
              <a:t>четности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за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5" b="1">
                <a:solidFill>
                  <a:srgbClr val="231F20"/>
                </a:solidFill>
                <a:latin typeface="Century Gothic"/>
                <a:cs typeface="Century Gothic"/>
              </a:rPr>
              <a:t>1,</a:t>
            </a:r>
            <a:r>
              <a:rPr dirty="0" sz="1000" spc="-1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5" b="1">
                <a:solidFill>
                  <a:srgbClr val="231F20"/>
                </a:solidFill>
                <a:latin typeface="Century Gothic"/>
                <a:cs typeface="Century Gothic"/>
              </a:rPr>
              <a:t>2,</a:t>
            </a:r>
            <a:r>
              <a:rPr dirty="0" sz="1000" spc="-1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3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квартал</a:t>
            </a:r>
            <a:r>
              <a:rPr dirty="0" sz="1000" spc="-6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14" b="1">
                <a:solidFill>
                  <a:srgbClr val="231F20"/>
                </a:solidFill>
                <a:latin typeface="Century Gothic"/>
                <a:cs typeface="Century Gothic"/>
              </a:rPr>
              <a:t>текущего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года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(Приложение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№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3),</a:t>
            </a:r>
            <a:r>
              <a:rPr dirty="0" sz="1000" spc="-1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11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14" b="1">
                <a:solidFill>
                  <a:srgbClr val="231F20"/>
                </a:solidFill>
                <a:latin typeface="Century Gothic"/>
                <a:cs typeface="Century Gothic"/>
              </a:rPr>
              <a:t>месяцев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(Приложение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№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4),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 за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год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0" b="1">
                <a:solidFill>
                  <a:srgbClr val="231F20"/>
                </a:solidFill>
                <a:latin typeface="Century Gothic"/>
                <a:cs typeface="Century Gothic"/>
              </a:rPr>
              <a:t>(по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65" b="1">
                <a:solidFill>
                  <a:srgbClr val="231F20"/>
                </a:solidFill>
                <a:latin typeface="Century Gothic"/>
                <a:cs typeface="Century Gothic"/>
              </a:rPr>
              <a:t>форме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Приложений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90" b="1">
                <a:solidFill>
                  <a:srgbClr val="231F20"/>
                </a:solidFill>
                <a:latin typeface="Century Gothic"/>
                <a:cs typeface="Century Gothic"/>
              </a:rPr>
              <a:t>№</a:t>
            </a:r>
            <a:r>
              <a:rPr dirty="0" sz="1000" spc="-2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5" b="1">
                <a:solidFill>
                  <a:srgbClr val="231F20"/>
                </a:solidFill>
                <a:latin typeface="Century Gothic"/>
                <a:cs typeface="Century Gothic"/>
              </a:rPr>
              <a:t>5,</a:t>
            </a:r>
            <a:r>
              <a:rPr dirty="0" sz="1000" spc="-9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6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форме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6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НК),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также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составляют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ежегодный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аналитический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текстовый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отчет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работе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График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сдачи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статистических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текстовых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отчетов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ежегодно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утвержда-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ется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приказом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директора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algn="just" marL="1147445">
              <a:lnSpc>
                <a:spcPct val="100000"/>
              </a:lnSpc>
              <a:spcBef>
                <a:spcPts val="565"/>
              </a:spcBef>
            </a:pPr>
            <a:r>
              <a:rPr dirty="0" sz="1100" spc="-40" b="1">
                <a:solidFill>
                  <a:srgbClr val="231F20"/>
                </a:solidFill>
                <a:latin typeface="Calibri"/>
                <a:cs typeface="Calibri"/>
              </a:rPr>
              <a:t>Хранение</a:t>
            </a:r>
            <a:r>
              <a:rPr dirty="0" sz="1100" spc="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учетных</a:t>
            </a:r>
            <a:r>
              <a:rPr dirty="0" sz="1100" spc="1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endParaRPr sz="11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  <a:spcBef>
                <a:spcPts val="26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Дневник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подлежит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хранению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течение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пяти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лет.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Срок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пользования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хранения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формуляра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регистрацион-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карточки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составляет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года.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текстовые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отчеты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функциональных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от-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делов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подлежат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постоянному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хранению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библиотеках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функциональ-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отделах.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Сводные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текстовые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отчеты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подлежат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по-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стоянному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хранению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городских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районных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архивах.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300" y="601682"/>
            <a:ext cx="4104004" cy="239712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just" marL="1222375">
              <a:lnSpc>
                <a:spcPct val="100000"/>
              </a:lnSpc>
              <a:spcBef>
                <a:spcPts val="390"/>
              </a:spcBef>
            </a:pP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Использованная</a:t>
            </a:r>
            <a:r>
              <a:rPr dirty="0" sz="1100" spc="4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литература</a:t>
            </a:r>
            <a:endParaRPr sz="11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26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Библиотечная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статистика: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Современные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требования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методика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ве-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дения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Сост.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Киселева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Л.Б.;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ГБНУК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«Дальневосточная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гос.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науч.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б-ка».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Хабаровск,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2017.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Режим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доступа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https: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  <a:hlinkClick r:id="rId2"/>
              </a:rPr>
              <a:t>//www.fessl.ru/Pdfki/2017/08/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BS2017.pdf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7.0.20–2014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«Библиотечная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статистика: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показатели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единицы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исчисления»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(Дата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введения: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01.01.2015)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[Электронный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ресурс]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Рос.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гос.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б-ка.</a:t>
            </a:r>
            <a:r>
              <a:rPr dirty="0" sz="1000" spc="-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Режим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доступа: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  <a:hlinkClick r:id="rId3"/>
              </a:rPr>
              <a:t>http://docs.cntd.ru/document/1200113790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общедоступных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библиотеках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Ленин-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градской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области: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методические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рекомендации: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сост.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Куприянова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О.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Г.,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отв.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вып.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Л.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К.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Блюдова;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ГКУК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«Ленинградская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областная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универсаль-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научная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библиотека».</a:t>
            </a:r>
            <a:r>
              <a:rPr dirty="0" sz="1000" spc="-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Санкт-Петербург, 2018.</a:t>
            </a:r>
            <a:r>
              <a:rPr dirty="0" sz="1000" spc="-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10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с.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Фенелонов,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Е.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А.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Библиотечная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статистика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как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фактор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управления: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со-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стояние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проблемы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совершенствования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//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Библиотечное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дело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ХХI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век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науч.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практ.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сб.</a:t>
            </a:r>
            <a:r>
              <a:rPr dirty="0" sz="1000" spc="-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Москва,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2002.</a:t>
            </a:r>
            <a:r>
              <a:rPr dirty="0" sz="1000" spc="-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С.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10.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15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093845" cy="2551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№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000">
              <a:latin typeface="Calibri"/>
              <a:cs typeface="Calibri"/>
            </a:endParaRPr>
          </a:p>
          <a:p>
            <a:pPr marL="951865">
              <a:lnSpc>
                <a:spcPct val="100000"/>
              </a:lnSpc>
              <a:tabLst>
                <a:tab pos="3141345" algn="l"/>
              </a:tabLst>
            </a:pP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Библиотека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100">
              <a:latin typeface="Times New Roman"/>
              <a:cs typeface="Times New Roman"/>
            </a:endParaRPr>
          </a:p>
          <a:p>
            <a:pPr algn="ctr" marL="179705">
              <a:lnSpc>
                <a:spcPct val="100000"/>
              </a:lnSpc>
              <a:spcBef>
                <a:spcPts val="265"/>
              </a:spcBef>
            </a:pPr>
            <a:r>
              <a:rPr dirty="0" u="sng" sz="1000" spc="-13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Паспорт</a:t>
            </a:r>
            <a:r>
              <a:rPr dirty="0" u="sng" sz="1000" spc="-4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 </a:t>
            </a:r>
            <a:r>
              <a:rPr dirty="0" u="sng" sz="1000" spc="-75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книжной</a:t>
            </a:r>
            <a:r>
              <a:rPr dirty="0" u="sng" sz="100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 </a:t>
            </a:r>
            <a:r>
              <a:rPr dirty="0" u="sng" sz="1000" spc="-1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выставки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азвание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выставки: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Дата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экспонирования: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Место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проведения: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Ф.И.О.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ответственного</a:t>
            </a:r>
            <a:r>
              <a:rPr dirty="0" sz="1000" spc="8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сотрудника: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литературы: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выданной литературы:</a:t>
            </a:r>
            <a:endParaRPr sz="1000">
              <a:latin typeface="Calibri"/>
              <a:cs typeface="Calibri"/>
            </a:endParaRPr>
          </a:p>
          <a:p>
            <a:pPr marL="12700" marR="340995">
              <a:lnSpc>
                <a:spcPct val="147200"/>
              </a:lnSpc>
              <a:tabLst>
                <a:tab pos="3743960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выставке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(кратко;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допустимо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указать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подразделы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выставки):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Анализ</a:t>
            </a:r>
            <a:r>
              <a:rPr dirty="0" sz="1000" spc="-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(кратко)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16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093845" cy="2999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№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0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  <a:tabLst>
                <a:tab pos="3187700" algn="l"/>
              </a:tabLst>
            </a:pP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Библиотека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dirty="0" u="sng" sz="1000" spc="-13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Паспорт</a:t>
            </a:r>
            <a:r>
              <a:rPr dirty="0" u="sng" sz="1000" spc="-2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 </a:t>
            </a:r>
            <a:r>
              <a:rPr dirty="0" u="sng" sz="1000" spc="-1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мероприятия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Название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форма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проведения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мероприятия: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Дата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проведения: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Место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проведения: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Ф.И.О.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ответственного</a:t>
            </a:r>
            <a:r>
              <a:rPr dirty="0" sz="1000" spc="8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сотрудника: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присутствующих:</a:t>
            </a:r>
            <a:endParaRPr sz="1000">
              <a:latin typeface="Calibri"/>
              <a:cs typeface="Calibri"/>
            </a:endParaRPr>
          </a:p>
          <a:p>
            <a:pPr marL="12700" marR="379730">
              <a:lnSpc>
                <a:spcPct val="147200"/>
              </a:lnSpc>
              <a:tabLst>
                <a:tab pos="1686560" algn="l"/>
                <a:tab pos="3671570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(в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том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числе детей 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-55" i="1">
                <a:solidFill>
                  <a:srgbClr val="231F20"/>
                </a:solidFill>
                <a:latin typeface="Calibri"/>
                <a:cs typeface="Calibri"/>
              </a:rPr>
              <a:t>,</a:t>
            </a:r>
            <a:r>
              <a:rPr dirty="0" sz="1000" spc="-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том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числе юношества 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-65" i="1">
                <a:solidFill>
                  <a:srgbClr val="231F20"/>
                </a:solidFill>
                <a:latin typeface="Calibri"/>
                <a:cs typeface="Calibri"/>
              </a:rPr>
              <a:t>)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Количество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представленной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литературы: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выданной литературы: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Содержание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составные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части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(кратко):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  <a:tabLst>
                <a:tab pos="3743960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Анализ</a:t>
            </a:r>
            <a:r>
              <a:rPr dirty="0" sz="1000" spc="-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(кратко)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23682" y="1106523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94996"/>
                </a:moveTo>
                <a:lnTo>
                  <a:pt x="0" y="0"/>
                </a:lnTo>
              </a:path>
            </a:pathLst>
          </a:custGeom>
          <a:ln w="9549">
            <a:solidFill>
              <a:srgbClr val="221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563298" y="671309"/>
            <a:ext cx="396875" cy="6015355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5076825">
              <a:lnSpc>
                <a:spcPct val="100000"/>
              </a:lnSpc>
              <a:spcBef>
                <a:spcPts val="114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№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3655695" algn="l"/>
                <a:tab pos="4798695" algn="l"/>
                <a:tab pos="5614035" algn="l"/>
              </a:tabLst>
            </a:pP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Статистический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 отчёт библиотеки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за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месяцев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 20	</a:t>
            </a: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года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17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42656" y="3136643"/>
            <a:ext cx="157480" cy="1292860"/>
          </a:xfrm>
          <a:prstGeom prst="rect">
            <a:avLst/>
          </a:prstGeom>
        </p:spPr>
        <p:txBody>
          <a:bodyPr wrap="square" lIns="0" tIns="146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800">
                <a:solidFill>
                  <a:srgbClr val="231F20"/>
                </a:solidFill>
                <a:latin typeface="Calibri"/>
                <a:cs typeface="Calibri"/>
              </a:rPr>
              <a:t>/наименование</a:t>
            </a:r>
            <a:r>
              <a:rPr dirty="0" sz="8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Calibri"/>
                <a:cs typeface="Calibri"/>
              </a:rPr>
              <a:t>библиотеки/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42656" y="1947232"/>
            <a:ext cx="157480" cy="862330"/>
          </a:xfrm>
          <a:prstGeom prst="rect">
            <a:avLst/>
          </a:prstGeom>
        </p:spPr>
        <p:txBody>
          <a:bodyPr wrap="square" lIns="0" tIns="146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800">
                <a:solidFill>
                  <a:srgbClr val="231F20"/>
                </a:solidFill>
                <a:latin typeface="Calibri"/>
                <a:cs typeface="Calibri"/>
              </a:rPr>
              <a:t>/отчетный</a:t>
            </a:r>
            <a:r>
              <a:rPr dirty="0" sz="8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Calibri"/>
                <a:cs typeface="Calibri"/>
              </a:rPr>
              <a:t>период/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1261984" y="696506"/>
          <a:ext cx="1181100" cy="6097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782955"/>
                <a:gridCol w="161290"/>
              </a:tblGrid>
              <a:tr h="927735">
                <a:tc row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ПОЛЬЗОВАТЕЛИ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9277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13030" marR="105410" indent="68580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Удаленные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пользователи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1973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597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00" marR="54610">
                        <a:lnSpc>
                          <a:spcPct val="1042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Юноши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15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30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191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156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715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7310" marR="59690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14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включи-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тельно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841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9277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84455" marR="76835" indent="3175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аналогич.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период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прошлого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79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4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40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8585" marR="81915" indent="-19050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2518752" y="684009"/>
          <a:ext cx="940435" cy="611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675"/>
                <a:gridCol w="486409"/>
                <a:gridCol w="176530"/>
              </a:tblGrid>
              <a:tr h="956310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ПОСЕЩЕНИЯ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60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89979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910" marR="65405" indent="-222885">
                        <a:lnSpc>
                          <a:spcPct val="104200"/>
                        </a:lnSpc>
                        <a:spcBef>
                          <a:spcPts val="900"/>
                        </a:spcBef>
                      </a:pP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от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30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43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918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60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9239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115" marR="86995" indent="-189230">
                        <a:lnSpc>
                          <a:spcPct val="104200"/>
                        </a:lnSpc>
                        <a:spcBef>
                          <a:spcPts val="900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14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включ.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43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8515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8895" marR="41275">
                        <a:lnSpc>
                          <a:spcPct val="104200"/>
                        </a:lnSpc>
                        <a:spcBef>
                          <a:spcPts val="40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Из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них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массовых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мероприятиях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08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397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588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59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60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60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40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585" marR="81915" indent="-19050">
                        <a:lnSpc>
                          <a:spcPct val="104200"/>
                        </a:lnSpc>
                        <a:spcBef>
                          <a:spcPts val="900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43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3535210" y="684009"/>
          <a:ext cx="1285240" cy="6108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580"/>
                <a:gridCol w="250190"/>
                <a:gridCol w="605790"/>
                <a:gridCol w="151130"/>
              </a:tblGrid>
              <a:tr h="488315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ОТРАСЛЯМ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59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43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93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93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076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0" marR="33020" indent="2730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Удал.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польз.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679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6045" marR="46990" indent="-47625">
                        <a:lnSpc>
                          <a:spcPct val="104200"/>
                        </a:lnSpc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marL="149225" marR="93980" indent="-48260">
                        <a:lnSpc>
                          <a:spcPct val="1042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30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461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159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just" marL="53340" marR="46990" indent="698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14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31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79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4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1655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6520" marR="69850" indent="-19050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 descr=""/>
          <p:cNvSpPr txBox="1"/>
          <p:nvPr/>
        </p:nvSpPr>
        <p:spPr>
          <a:xfrm rot="10800000">
            <a:off x="4071537" y="3179686"/>
            <a:ext cx="4238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Период.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4218511" y="2987675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4053949" y="2771686"/>
            <a:ext cx="4590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Краевед.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4218511" y="2507678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4168221" y="2243683"/>
            <a:ext cx="2340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60" b="1">
                <a:solidFill>
                  <a:srgbClr val="231F20"/>
                </a:solidFill>
                <a:latin typeface="Palatino Linotype"/>
                <a:cs typeface="Palatino Linotype"/>
              </a:rPr>
              <a:t>СБИ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4218511" y="2009686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4024659" y="1737182"/>
            <a:ext cx="52117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Печатных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4059278" y="1610182"/>
            <a:ext cx="45163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изданий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4095027" y="1283677"/>
            <a:ext cx="37716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Эл.изд.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4151197" y="871270"/>
            <a:ext cx="26474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АВД.</a:t>
            </a:r>
            <a:endParaRPr sz="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object 7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18</a:t>
            </a:r>
          </a:p>
        </p:txBody>
      </p:sp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684000" y="684009"/>
          <a:ext cx="777875" cy="611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090"/>
                <a:gridCol w="274320"/>
                <a:gridCol w="207009"/>
              </a:tblGrid>
              <a:tr h="1544320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ОТРАСЛЯМ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8175" marR="73025" indent="-558165">
                        <a:lnSpc>
                          <a:spcPct val="104200"/>
                        </a:lnSpc>
                        <a:spcBef>
                          <a:spcPts val="6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Выдано</a:t>
                      </a:r>
                      <a:r>
                        <a:rPr dirty="0" sz="800" spc="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копий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всего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57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Худож.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829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Филолог.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026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Спорт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848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Искус.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4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С/х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219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Техн.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219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Ест.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073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ОПЛ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1537703" y="684009"/>
          <a:ext cx="1344295" cy="6107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535"/>
                <a:gridCol w="834390"/>
                <a:gridCol w="210184"/>
              </a:tblGrid>
              <a:tr h="284480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БИБЛИОТЕЧНЫЕ</a:t>
                      </a:r>
                      <a:r>
                        <a:rPr dirty="0" sz="800" spc="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МЕРОПРИЯТИЯ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89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36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36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90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28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31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65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4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40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8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8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787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22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 rot="10800000">
            <a:off x="1867503" y="6652592"/>
            <a:ext cx="61174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меро-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1943884" y="6525592"/>
            <a:ext cx="4590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приятий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1918950" y="6298180"/>
            <a:ext cx="5087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Лектории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825401" y="5977928"/>
            <a:ext cx="69579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школы,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театр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2009514" y="5850928"/>
            <a:ext cx="3273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2000219" y="5558929"/>
            <a:ext cx="34608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Клубы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820375" y="5330431"/>
            <a:ext cx="7058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Уроки</a:t>
            </a: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мужес-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839845" y="5203431"/>
            <a:ext cx="66314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тва,</a:t>
            </a:r>
            <a:r>
              <a:rPr dirty="0" sz="800" spc="8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этикета,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2022872" y="5076431"/>
            <a:ext cx="29729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проч.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875846" y="4875428"/>
            <a:ext cx="59109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Лит.-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темат.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989758" y="4748428"/>
            <a:ext cx="36738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Вечера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881103" y="4548174"/>
            <a:ext cx="58108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Чит.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конф.,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836294" y="4421174"/>
            <a:ext cx="67256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обсужд.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книг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902763" y="4219676"/>
            <a:ext cx="54111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Премьеры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2040789" y="4092676"/>
            <a:ext cx="26357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книг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10800000">
            <a:off x="1873010" y="3927182"/>
            <a:ext cx="60047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Творческие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10800000">
            <a:off x="1963846" y="3800182"/>
            <a:ext cx="41890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встречи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10800000">
            <a:off x="1883040" y="3621176"/>
            <a:ext cx="57671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Дискуссии,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10800000">
            <a:off x="1794074" y="3494176"/>
            <a:ext cx="75867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круглые</a:t>
            </a: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столы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10800000">
            <a:off x="1898327" y="3306686"/>
            <a:ext cx="54610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Конкурсы,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4" name="object 24" descr=""/>
          <p:cNvSpPr txBox="1"/>
          <p:nvPr/>
        </p:nvSpPr>
        <p:spPr>
          <a:xfrm rot="10800000">
            <a:off x="1860464" y="3179686"/>
            <a:ext cx="62239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викторины,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5" name="object 25" descr=""/>
          <p:cNvSpPr txBox="1"/>
          <p:nvPr/>
        </p:nvSpPr>
        <p:spPr>
          <a:xfrm rot="10800000">
            <a:off x="2032870" y="3052686"/>
            <a:ext cx="28065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игры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6" name="object 26" descr=""/>
          <p:cNvSpPr txBox="1"/>
          <p:nvPr/>
        </p:nvSpPr>
        <p:spPr>
          <a:xfrm rot="10800000">
            <a:off x="1987062" y="2875432"/>
            <a:ext cx="37227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Другие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7" name="object 27" descr=""/>
          <p:cNvSpPr txBox="1"/>
          <p:nvPr/>
        </p:nvSpPr>
        <p:spPr>
          <a:xfrm rot="10800000">
            <a:off x="1887968" y="2748432"/>
            <a:ext cx="57046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праздники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8" name="object 28" descr=""/>
          <p:cNvSpPr txBox="1"/>
          <p:nvPr/>
        </p:nvSpPr>
        <p:spPr>
          <a:xfrm rot="10800000">
            <a:off x="1879090" y="2573934"/>
            <a:ext cx="5848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Библиотеч.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9" name="object 29" descr=""/>
          <p:cNvSpPr txBox="1"/>
          <p:nvPr/>
        </p:nvSpPr>
        <p:spPr>
          <a:xfrm rot="10800000">
            <a:off x="2012808" y="2446934"/>
            <a:ext cx="32128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уроки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0" name="object 30" descr=""/>
          <p:cNvSpPr txBox="1"/>
          <p:nvPr/>
        </p:nvSpPr>
        <p:spPr>
          <a:xfrm rot="10800000">
            <a:off x="1900856" y="2243683"/>
            <a:ext cx="54486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Экскурсии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1" name="object 31" descr=""/>
          <p:cNvSpPr txBox="1"/>
          <p:nvPr/>
        </p:nvSpPr>
        <p:spPr>
          <a:xfrm rot="10800000">
            <a:off x="1802327" y="2009686"/>
            <a:ext cx="74168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Информ.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часы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2" name="object 32" descr=""/>
          <p:cNvSpPr txBox="1"/>
          <p:nvPr/>
        </p:nvSpPr>
        <p:spPr>
          <a:xfrm rot="10800000">
            <a:off x="1824578" y="1771675"/>
            <a:ext cx="69391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Дни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3" name="object 33" descr=""/>
          <p:cNvSpPr txBox="1"/>
          <p:nvPr/>
        </p:nvSpPr>
        <p:spPr>
          <a:xfrm rot="10800000">
            <a:off x="1913686" y="1644675"/>
            <a:ext cx="5155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Дни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спец.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4" name="object 34" descr=""/>
          <p:cNvSpPr txBox="1"/>
          <p:nvPr/>
        </p:nvSpPr>
        <p:spPr>
          <a:xfrm rot="10800000">
            <a:off x="1983444" y="1361681"/>
            <a:ext cx="37960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Беседы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5" name="object 35" descr=""/>
          <p:cNvSpPr txBox="1"/>
          <p:nvPr/>
        </p:nvSpPr>
        <p:spPr>
          <a:xfrm rot="10800000">
            <a:off x="1970153" y="1055674"/>
            <a:ext cx="40659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Обзоры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6" name="object 36" descr=""/>
          <p:cNvSpPr txBox="1"/>
          <p:nvPr/>
        </p:nvSpPr>
        <p:spPr>
          <a:xfrm rot="10800000">
            <a:off x="1919052" y="769264"/>
            <a:ext cx="5087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Выставки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37" name="object 37" descr=""/>
          <p:cNvGraphicFramePr>
            <a:graphicFrameLocks noGrp="1"/>
          </p:cNvGraphicFramePr>
          <p:nvPr/>
        </p:nvGraphicFramePr>
        <p:xfrm>
          <a:off x="2856306" y="684009"/>
          <a:ext cx="1928495" cy="61080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150495"/>
                <a:gridCol w="151765"/>
                <a:gridCol w="1238249"/>
                <a:gridCol w="151130"/>
              </a:tblGrid>
              <a:tr h="274320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СПРАВОЧНО-</a:t>
                      </a: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БИБЛИОГРАФИЧЕСКОЕ</a:t>
                      </a:r>
                      <a:r>
                        <a:rPr dirty="0" sz="800" spc="1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ОБСЛУЖИВАНИЕ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marL="636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ИНФОРМИРОВАНИЕ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Групповое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28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Индивидуальное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54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всего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85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rowSpan="5">
                  <a:txBody>
                    <a:bodyPr/>
                    <a:lstStyle/>
                    <a:p>
                      <a:pPr marL="40005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том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числе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47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16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787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778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82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121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27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63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44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8" name="object 38" descr=""/>
          <p:cNvSpPr txBox="1"/>
          <p:nvPr/>
        </p:nvSpPr>
        <p:spPr>
          <a:xfrm rot="10800000">
            <a:off x="3213982" y="6598093"/>
            <a:ext cx="113675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Выдано</a:t>
            </a:r>
            <a:r>
              <a:rPr dirty="0" sz="80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справок</a:t>
            </a:r>
            <a:r>
              <a:rPr dirty="0" sz="80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9" name="object 39" descr=""/>
          <p:cNvSpPr txBox="1"/>
          <p:nvPr/>
        </p:nvSpPr>
        <p:spPr>
          <a:xfrm rot="10800000">
            <a:off x="3188811" y="6352180"/>
            <a:ext cx="11873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Тематические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0" name="object 40" descr=""/>
          <p:cNvSpPr txBox="1"/>
          <p:nvPr/>
        </p:nvSpPr>
        <p:spPr>
          <a:xfrm rot="10800000">
            <a:off x="3259432" y="6145682"/>
            <a:ext cx="104571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Библиографические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1" name="object 41" descr=""/>
          <p:cNvSpPr txBox="1"/>
          <p:nvPr/>
        </p:nvSpPr>
        <p:spPr>
          <a:xfrm rot="10800000">
            <a:off x="3504228" y="6018682"/>
            <a:ext cx="55609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уточнения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2" name="object 42" descr=""/>
          <p:cNvSpPr txBox="1"/>
          <p:nvPr/>
        </p:nvSpPr>
        <p:spPr>
          <a:xfrm rot="10800000">
            <a:off x="3540744" y="5836373"/>
            <a:ext cx="48324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Адресно-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3" name="object 43" descr=""/>
          <p:cNvSpPr txBox="1"/>
          <p:nvPr/>
        </p:nvSpPr>
        <p:spPr>
          <a:xfrm rot="10800000">
            <a:off x="3262314" y="5709373"/>
            <a:ext cx="10400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библиографические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4" name="object 44" descr=""/>
          <p:cNvSpPr txBox="1"/>
          <p:nvPr/>
        </p:nvSpPr>
        <p:spPr>
          <a:xfrm rot="10800000">
            <a:off x="3561406" y="5582373"/>
            <a:ext cx="4417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5" name="object 45" descr=""/>
          <p:cNvSpPr txBox="1"/>
          <p:nvPr/>
        </p:nvSpPr>
        <p:spPr>
          <a:xfrm rot="10800000">
            <a:off x="3062144" y="5398884"/>
            <a:ext cx="144059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Фактографические</a:t>
            </a:r>
            <a:r>
              <a:rPr dirty="0" sz="800" spc="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6" name="object 46" descr=""/>
          <p:cNvSpPr txBox="1"/>
          <p:nvPr/>
        </p:nvSpPr>
        <p:spPr>
          <a:xfrm rot="10800000">
            <a:off x="3151096" y="5169179"/>
            <a:ext cx="126266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Обзорно-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аналитические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7" name="object 47" descr=""/>
          <p:cNvSpPr txBox="1"/>
          <p:nvPr/>
        </p:nvSpPr>
        <p:spPr>
          <a:xfrm rot="10800000">
            <a:off x="3561406" y="5042179"/>
            <a:ext cx="4417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8" name="object 48" descr=""/>
          <p:cNvSpPr txBox="1"/>
          <p:nvPr/>
        </p:nvSpPr>
        <p:spPr>
          <a:xfrm rot="10800000">
            <a:off x="3409218" y="4840681"/>
            <a:ext cx="74609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Методические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9" name="object 49" descr=""/>
          <p:cNvSpPr txBox="1"/>
          <p:nvPr/>
        </p:nvSpPr>
        <p:spPr>
          <a:xfrm rot="10800000">
            <a:off x="3419995" y="4713681"/>
            <a:ext cx="72470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консультации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0" name="object 50" descr=""/>
          <p:cNvSpPr txBox="1"/>
          <p:nvPr/>
        </p:nvSpPr>
        <p:spPr>
          <a:xfrm rot="10800000">
            <a:off x="3553162" y="4475683"/>
            <a:ext cx="76056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краеведческие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1" name="object 51" descr=""/>
          <p:cNvSpPr txBox="1"/>
          <p:nvPr/>
        </p:nvSpPr>
        <p:spPr>
          <a:xfrm rot="10800000">
            <a:off x="3405541" y="4215180"/>
            <a:ext cx="10558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«Гарант-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2" name="object 52" descr=""/>
          <p:cNvSpPr txBox="1"/>
          <p:nvPr/>
        </p:nvSpPr>
        <p:spPr>
          <a:xfrm rot="10800000">
            <a:off x="3761880" y="4088180"/>
            <a:ext cx="3430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инфо»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3" name="object 53" descr=""/>
          <p:cNvSpPr txBox="1"/>
          <p:nvPr/>
        </p:nvSpPr>
        <p:spPr>
          <a:xfrm rot="10800000">
            <a:off x="3637323" y="3882186"/>
            <a:ext cx="592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4" name="object 54" descr=""/>
          <p:cNvSpPr txBox="1"/>
          <p:nvPr/>
        </p:nvSpPr>
        <p:spPr>
          <a:xfrm rot="10800000">
            <a:off x="3411609" y="3755186"/>
            <a:ext cx="104381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«Консультант</a:t>
            </a:r>
            <a:r>
              <a:rPr dirty="0" sz="800" spc="5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плюс»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5" name="object 55" descr=""/>
          <p:cNvSpPr txBox="1"/>
          <p:nvPr/>
        </p:nvSpPr>
        <p:spPr>
          <a:xfrm rot="10800000">
            <a:off x="3369273" y="3535184"/>
            <a:ext cx="112726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Интернет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6" name="object 56" descr=""/>
          <p:cNvSpPr txBox="1"/>
          <p:nvPr/>
        </p:nvSpPr>
        <p:spPr>
          <a:xfrm rot="10800000">
            <a:off x="3387436" y="3328187"/>
            <a:ext cx="109185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собст.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55" b="1">
                <a:solidFill>
                  <a:srgbClr val="231F20"/>
                </a:solidFill>
                <a:latin typeface="Palatino Linotype"/>
                <a:cs typeface="Palatino Linotype"/>
              </a:rPr>
              <a:t>БД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7" name="object 57" descr=""/>
          <p:cNvSpPr txBox="1"/>
          <p:nvPr/>
        </p:nvSpPr>
        <p:spPr>
          <a:xfrm rot="10800000">
            <a:off x="3509534" y="3089681"/>
            <a:ext cx="8481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абонентов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8" name="object 58" descr=""/>
          <p:cNvSpPr txBox="1"/>
          <p:nvPr/>
        </p:nvSpPr>
        <p:spPr>
          <a:xfrm rot="10800000">
            <a:off x="3474857" y="2856179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9" name="object 59" descr=""/>
          <p:cNvSpPr txBox="1"/>
          <p:nvPr/>
        </p:nvSpPr>
        <p:spPr>
          <a:xfrm rot="10800000">
            <a:off x="3589729" y="2729179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0" name="object 60" descr=""/>
          <p:cNvSpPr txBox="1"/>
          <p:nvPr/>
        </p:nvSpPr>
        <p:spPr>
          <a:xfrm rot="10800000">
            <a:off x="3482176" y="2463990"/>
            <a:ext cx="90235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Индивидуальные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1" name="object 61" descr=""/>
          <p:cNvSpPr txBox="1"/>
          <p:nvPr/>
        </p:nvSpPr>
        <p:spPr>
          <a:xfrm rot="10800000">
            <a:off x="3675671" y="2336990"/>
            <a:ext cx="5155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2" name="object 62" descr=""/>
          <p:cNvSpPr txBox="1"/>
          <p:nvPr/>
        </p:nvSpPr>
        <p:spPr>
          <a:xfrm rot="10800000">
            <a:off x="4368003" y="1013485"/>
            <a:ext cx="15676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45" b="1">
                <a:solidFill>
                  <a:srgbClr val="231F20"/>
                </a:solidFill>
                <a:latin typeface="Palatino Linotype"/>
                <a:cs typeface="Palatino Linotype"/>
              </a:rPr>
              <a:t>ко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3" name="object 63" descr=""/>
          <p:cNvSpPr txBox="1"/>
          <p:nvPr/>
        </p:nvSpPr>
        <p:spPr>
          <a:xfrm rot="10800000">
            <a:off x="3474857" y="2049094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4" name="object 64" descr=""/>
          <p:cNvSpPr txBox="1"/>
          <p:nvPr/>
        </p:nvSpPr>
        <p:spPr>
          <a:xfrm rot="10800000">
            <a:off x="3589729" y="1922094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5" name="object 65" descr=""/>
          <p:cNvSpPr txBox="1"/>
          <p:nvPr/>
        </p:nvSpPr>
        <p:spPr>
          <a:xfrm rot="10800000">
            <a:off x="3398310" y="1795094"/>
            <a:ext cx="107036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индивид.</a:t>
            </a:r>
            <a:r>
              <a:rPr dirty="0" sz="800" spc="9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абонентам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6" name="object 66" descr=""/>
          <p:cNvSpPr txBox="1"/>
          <p:nvPr/>
        </p:nvSpPr>
        <p:spPr>
          <a:xfrm rot="10800000">
            <a:off x="3555730" y="1594789"/>
            <a:ext cx="75552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Коллективные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7" name="object 67" descr=""/>
          <p:cNvSpPr txBox="1"/>
          <p:nvPr/>
        </p:nvSpPr>
        <p:spPr>
          <a:xfrm rot="10800000">
            <a:off x="3675671" y="1467789"/>
            <a:ext cx="5155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8" name="object 68" descr=""/>
          <p:cNvSpPr txBox="1"/>
          <p:nvPr/>
        </p:nvSpPr>
        <p:spPr>
          <a:xfrm rot="10800000">
            <a:off x="3474857" y="1267485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9" name="object 69" descr=""/>
          <p:cNvSpPr txBox="1"/>
          <p:nvPr/>
        </p:nvSpPr>
        <p:spPr>
          <a:xfrm rot="10800000">
            <a:off x="3589729" y="1140485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0" name="object 70" descr=""/>
          <p:cNvSpPr txBox="1"/>
          <p:nvPr/>
        </p:nvSpPr>
        <p:spPr>
          <a:xfrm rot="10800000">
            <a:off x="3358245" y="1013485"/>
            <a:ext cx="103370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ллектив.</a:t>
            </a:r>
            <a:r>
              <a:rPr dirty="0" sz="800" spc="7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абонентам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1" name="object 71" descr=""/>
          <p:cNvSpPr txBox="1"/>
          <p:nvPr/>
        </p:nvSpPr>
        <p:spPr>
          <a:xfrm rot="10800000">
            <a:off x="3583878" y="764070"/>
            <a:ext cx="39676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Отказы</a:t>
            </a:r>
            <a:endParaRPr sz="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19</a:t>
            </a:r>
          </a:p>
        </p:txBody>
      </p:sp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756084" y="684009"/>
          <a:ext cx="1534795" cy="610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8305"/>
                <a:gridCol w="777240"/>
                <a:gridCol w="267334"/>
              </a:tblGrid>
              <a:tr h="3206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МБА…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3679">
                <a:tc rowSpan="4">
                  <a:txBody>
                    <a:bodyPr/>
                    <a:lstStyle/>
                    <a:p>
                      <a:pPr marL="310515" marR="98425" indent="-205104">
                        <a:lnSpc>
                          <a:spcPct val="104200"/>
                        </a:lnSpc>
                        <a:spcBef>
                          <a:spcPts val="65"/>
                        </a:spcBef>
                      </a:pP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БИБЛИОТЕЧНЫЕ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ПУНКТЫ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16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163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ПУНКТЫ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ВЫДАЧИ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4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956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918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1910" marR="31115" indent="-3810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информаций,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поданных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сайт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ЦБС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654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6195" marR="2857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пресс-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досье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62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ИЗДАНИЯ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5560" marR="27940" indent="3175">
                        <a:lnSpc>
                          <a:spcPct val="1042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Рекомендательные</a:t>
                      </a:r>
                      <a:r>
                        <a:rPr dirty="0" sz="800" spc="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списки,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планы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чтения,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тематические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закладки,</a:t>
                      </a:r>
                      <a:r>
                        <a:rPr dirty="0" sz="800" spc="16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информационные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бюллетени,</a:t>
                      </a: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дайджесты</a:t>
                      </a:r>
                      <a:r>
                        <a:rPr dirty="0" sz="800" spc="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др.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52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 descr=""/>
          <p:cNvSpPr txBox="1"/>
          <p:nvPr/>
        </p:nvSpPr>
        <p:spPr>
          <a:xfrm rot="10800000">
            <a:off x="1407695" y="3557676"/>
            <a:ext cx="29372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" name="object 4" descr=""/>
          <p:cNvSpPr txBox="1"/>
          <p:nvPr/>
        </p:nvSpPr>
        <p:spPr>
          <a:xfrm rot="10800000">
            <a:off x="1307057" y="3197682"/>
            <a:ext cx="4950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1258798" y="2819679"/>
            <a:ext cx="5917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Посещения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1204068" y="2468676"/>
            <a:ext cx="7008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Книговыдача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407695" y="2171687"/>
            <a:ext cx="29372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1307057" y="1874685"/>
            <a:ext cx="4950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1258798" y="1577682"/>
            <a:ext cx="5917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Посещения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204068" y="1334681"/>
            <a:ext cx="7008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Книговыдача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331599" y="1082675"/>
            <a:ext cx="44606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Получен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349900" y="787273"/>
            <a:ext cx="40905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Выдано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13" name="object 13" descr=""/>
          <p:cNvGraphicFramePr>
            <a:graphicFrameLocks noGrp="1"/>
          </p:cNvGraphicFramePr>
          <p:nvPr/>
        </p:nvGraphicFramePr>
        <p:xfrm>
          <a:off x="2366860" y="684009"/>
          <a:ext cx="1259205" cy="6111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265"/>
                <a:gridCol w="207010"/>
                <a:gridCol w="208915"/>
                <a:gridCol w="209550"/>
                <a:gridCol w="208915"/>
              </a:tblGrid>
              <a:tr h="1670685">
                <a:tc>
                  <a:txBody>
                    <a:bodyPr/>
                    <a:lstStyle/>
                    <a:p>
                      <a:pPr algn="ctr">
                        <a:lnSpc>
                          <a:spcPts val="805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Договора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творческого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73660" marR="65405">
                        <a:lnSpc>
                          <a:spcPts val="1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сотрудничества</a:t>
                      </a:r>
                      <a:r>
                        <a:rPr dirty="0" sz="800" spc="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(перечислить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новые)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475740">
                <a:tc rowSpan="4">
                  <a:txBody>
                    <a:bodyPr/>
                    <a:lstStyle/>
                    <a:p>
                      <a:pPr marL="831215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РЕКЛАМА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БИБЛИОТЕКИ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0731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marL="278130" marR="270510">
                        <a:lnSpc>
                          <a:spcPct val="104200"/>
                        </a:lnSpc>
                        <a:spcBef>
                          <a:spcPts val="114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Полиграфическая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продукция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273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(кол-во</a:t>
                      </a:r>
                      <a:r>
                        <a:rPr dirty="0" sz="800" spc="9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наименований)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460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679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31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Радио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984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778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31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984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937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31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Газеты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984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556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6045" marR="73660" indent="-25400">
                        <a:lnSpc>
                          <a:spcPct val="1042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книг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у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них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7025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7790" marR="80645" indent="-10160">
                        <a:lnSpc>
                          <a:spcPct val="1042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должников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4" name="object 14" descr=""/>
          <p:cNvSpPr txBox="1"/>
          <p:nvPr/>
        </p:nvSpPr>
        <p:spPr>
          <a:xfrm>
            <a:off x="3661549" y="700597"/>
            <a:ext cx="189865" cy="5936615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137535" algn="l"/>
                <a:tab pos="4063365" algn="l"/>
                <a:tab pos="4572000" algn="l"/>
                <a:tab pos="551370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Ответственное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лицо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»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200</a:t>
            </a:r>
            <a:r>
              <a:rPr dirty="0" u="sng" sz="1000" spc="16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813949" y="4834742"/>
            <a:ext cx="189865" cy="61087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должность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813949" y="3848600"/>
            <a:ext cx="189865" cy="37211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Ф.И.О.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813949" y="2858508"/>
            <a:ext cx="189865" cy="483234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подпись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813949" y="1290083"/>
            <a:ext cx="189865" cy="954405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дата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заполнения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20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299" y="671309"/>
            <a:ext cx="396875" cy="5805805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4867910">
              <a:lnSpc>
                <a:spcPct val="100000"/>
              </a:lnSpc>
              <a:spcBef>
                <a:spcPts val="114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№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4083050" algn="l"/>
                <a:tab pos="5226050" algn="l"/>
              </a:tabLst>
            </a:pP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Статистический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 отчёт библиотеки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за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год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50656" y="3001007"/>
            <a:ext cx="157480" cy="1292860"/>
          </a:xfrm>
          <a:prstGeom prst="rect">
            <a:avLst/>
          </a:prstGeom>
        </p:spPr>
        <p:txBody>
          <a:bodyPr wrap="square" lIns="0" tIns="146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800">
                <a:solidFill>
                  <a:srgbClr val="231F20"/>
                </a:solidFill>
                <a:latin typeface="Calibri"/>
                <a:cs typeface="Calibri"/>
              </a:rPr>
              <a:t>/наименование</a:t>
            </a:r>
            <a:r>
              <a:rPr dirty="0" sz="8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Calibri"/>
                <a:cs typeface="Calibri"/>
              </a:rPr>
              <a:t>библиотеки/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50656" y="1355392"/>
            <a:ext cx="157480" cy="862330"/>
          </a:xfrm>
          <a:prstGeom prst="rect">
            <a:avLst/>
          </a:prstGeom>
        </p:spPr>
        <p:txBody>
          <a:bodyPr wrap="square" lIns="0" tIns="146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800">
                <a:solidFill>
                  <a:srgbClr val="231F20"/>
                </a:solidFill>
                <a:latin typeface="Calibri"/>
                <a:cs typeface="Calibri"/>
              </a:rPr>
              <a:t>/отчетный</a:t>
            </a:r>
            <a:r>
              <a:rPr dirty="0" sz="8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Calibri"/>
                <a:cs typeface="Calibri"/>
              </a:rPr>
              <a:t>период/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1217585" y="684009"/>
          <a:ext cx="1562735" cy="61074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278130"/>
                <a:gridCol w="831215"/>
                <a:gridCol w="216534"/>
              </a:tblGrid>
              <a:tr h="201295">
                <a:tc rowSpan="2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ПОЛЬЗОВАТЕЛИ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55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55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Образование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755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90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97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38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28270" marR="120650" indent="122555">
                        <a:lnSpc>
                          <a:spcPct val="104200"/>
                        </a:lnSpc>
                        <a:spcBef>
                          <a:spcPts val="6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т.ч.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учащихся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25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86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Род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занятий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97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159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97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94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8735" marR="31115" indent="5080">
                        <a:lnSpc>
                          <a:spcPct val="104200"/>
                        </a:lnSpc>
                      </a:pP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Юноши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до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30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76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79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just" marL="41910" marR="34290" indent="698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14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873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9370" marR="30480" indent="1905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аналогич.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период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прошлого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303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59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48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0325" marR="34925" indent="-19050">
                        <a:lnSpc>
                          <a:spcPct val="1042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 descr=""/>
          <p:cNvSpPr txBox="1"/>
          <p:nvPr/>
        </p:nvSpPr>
        <p:spPr>
          <a:xfrm rot="10800000">
            <a:off x="1849555" y="4001680"/>
            <a:ext cx="4349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Рабочие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795810" y="3803675"/>
            <a:ext cx="54298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Служащие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1869550" y="3605682"/>
            <a:ext cx="39492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Прочие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1783294" y="3401682"/>
            <a:ext cx="56421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Дошкольн.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808968" y="3173679"/>
            <a:ext cx="51619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Учащиеся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901980" y="2948724"/>
            <a:ext cx="32671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Школ,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808371" y="2821724"/>
            <a:ext cx="5174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гимназий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834272" y="2609227"/>
            <a:ext cx="46215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Ср.</a:t>
            </a: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спец.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918687" y="2405684"/>
            <a:ext cx="2967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ВУЗы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774871" y="2217178"/>
            <a:ext cx="5848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Без</a:t>
            </a:r>
            <a:r>
              <a:rPr dirty="0" sz="800" spc="4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образ.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50" b="1">
                <a:solidFill>
                  <a:srgbClr val="231F20"/>
                </a:solidFill>
                <a:latin typeface="Palatino Linotype"/>
                <a:cs typeface="Palatino Linotype"/>
              </a:rPr>
              <a:t>/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690835" y="2090178"/>
            <a:ext cx="75238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дошкольники/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811807" y="1917636"/>
            <a:ext cx="51059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Неполное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1859918" y="1790636"/>
            <a:ext cx="41459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среднее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10800000">
            <a:off x="1851635" y="1566583"/>
            <a:ext cx="43123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Среднее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10800000">
            <a:off x="1855921" y="1348079"/>
            <a:ext cx="41890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Средне-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10800000">
            <a:off x="1833083" y="1221079"/>
            <a:ext cx="46463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специал.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10800000">
            <a:off x="1896804" y="1062583"/>
            <a:ext cx="33699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Высш.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10800000">
            <a:off x="1829256" y="906576"/>
            <a:ext cx="47579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Мужской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4" name="object 24" descr=""/>
          <p:cNvSpPr txBox="1"/>
          <p:nvPr/>
        </p:nvSpPr>
        <p:spPr>
          <a:xfrm rot="10800000">
            <a:off x="1827768" y="727722"/>
            <a:ext cx="47889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Женский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25" name="object 25" descr=""/>
          <p:cNvGraphicFramePr>
            <a:graphicFrameLocks noGrp="1"/>
          </p:cNvGraphicFramePr>
          <p:nvPr/>
        </p:nvGraphicFramePr>
        <p:xfrm>
          <a:off x="2855950" y="2588412"/>
          <a:ext cx="829944" cy="42075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675"/>
                <a:gridCol w="401320"/>
                <a:gridCol w="150495"/>
              </a:tblGrid>
              <a:tr h="266700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ПОСЕЩЕНИЯ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594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30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28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880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07950" indent="5080">
                        <a:lnSpc>
                          <a:spcPct val="104200"/>
                        </a:lnSpc>
                        <a:spcBef>
                          <a:spcPts val="56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14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включ.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17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89026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 marR="57150" indent="-132715">
                        <a:lnSpc>
                          <a:spcPct val="104200"/>
                        </a:lnSpc>
                        <a:spcBef>
                          <a:spcPts val="56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библ.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меро-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приятиях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17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956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79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349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48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302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marR="34925" indent="-19050">
                        <a:lnSpc>
                          <a:spcPct val="104200"/>
                        </a:lnSpc>
                        <a:spcBef>
                          <a:spcPts val="56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17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6" name="object 26" descr=""/>
          <p:cNvSpPr txBox="1"/>
          <p:nvPr/>
        </p:nvSpPr>
        <p:spPr>
          <a:xfrm rot="10800000">
            <a:off x="4264412" y="2985287"/>
            <a:ext cx="4238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Период.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7" name="object 27" descr=""/>
          <p:cNvSpPr txBox="1"/>
          <p:nvPr/>
        </p:nvSpPr>
        <p:spPr>
          <a:xfrm rot="10800000">
            <a:off x="4411386" y="2765679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8" name="object 28" descr=""/>
          <p:cNvSpPr txBox="1"/>
          <p:nvPr/>
        </p:nvSpPr>
        <p:spPr>
          <a:xfrm rot="10800000">
            <a:off x="4246824" y="2569476"/>
            <a:ext cx="4590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Краевед.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9" name="object 29" descr=""/>
          <p:cNvSpPr txBox="1"/>
          <p:nvPr/>
        </p:nvSpPr>
        <p:spPr>
          <a:xfrm rot="10800000">
            <a:off x="4411386" y="2362479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0" name="object 30" descr=""/>
          <p:cNvSpPr txBox="1"/>
          <p:nvPr/>
        </p:nvSpPr>
        <p:spPr>
          <a:xfrm rot="10800000">
            <a:off x="4361096" y="2175281"/>
            <a:ext cx="2340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60" b="1">
                <a:solidFill>
                  <a:srgbClr val="231F20"/>
                </a:solidFill>
                <a:latin typeface="Palatino Linotype"/>
                <a:cs typeface="Palatino Linotype"/>
              </a:rPr>
              <a:t>СБИ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1" name="object 31" descr=""/>
          <p:cNvSpPr txBox="1"/>
          <p:nvPr/>
        </p:nvSpPr>
        <p:spPr>
          <a:xfrm rot="10800000">
            <a:off x="4411386" y="1988083"/>
            <a:ext cx="1333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90" b="1">
                <a:solidFill>
                  <a:srgbClr val="231F20"/>
                </a:solidFill>
                <a:latin typeface="Palatino Linotype"/>
                <a:cs typeface="Palatino Linotype"/>
              </a:rPr>
              <a:t>%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32" name="object 32" descr=""/>
          <p:cNvGraphicFramePr>
            <a:graphicFrameLocks noGrp="1"/>
          </p:cNvGraphicFramePr>
          <p:nvPr/>
        </p:nvGraphicFramePr>
        <p:xfrm>
          <a:off x="3761575" y="936002"/>
          <a:ext cx="1217930" cy="5855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580"/>
                <a:gridCol w="250190"/>
                <a:gridCol w="539115"/>
                <a:gridCol w="151765"/>
              </a:tblGrid>
              <a:tr h="176530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ОТРАСЛЯМ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731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16205" marR="73025" indent="-35560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Печатных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изданий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286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6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6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6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66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730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81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31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7630" marR="29209" indent="-47625">
                        <a:lnSpc>
                          <a:spcPct val="104200"/>
                        </a:lnSpc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marL="131445" marR="76200" indent="-48260">
                        <a:lnSpc>
                          <a:spcPct val="1042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24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09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6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31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7630" marR="29209" indent="-47625">
                        <a:lnSpc>
                          <a:spcPct val="104200"/>
                        </a:lnSpc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Юнош.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marL="131445" marR="76200" indent="-48260">
                        <a:lnSpc>
                          <a:spcPct val="1042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30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209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43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70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just" marL="51435" marR="43815" indent="698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Дети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15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лет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44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1020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+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-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/аппг/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95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%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7823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7310" marR="59690">
                        <a:lnSpc>
                          <a:spcPct val="1042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Выполнение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(вместе</a:t>
                      </a:r>
                      <a:r>
                        <a:rPr dirty="0" sz="800" spc="1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копиями)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44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8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32715" marR="106045" indent="-19050">
                        <a:lnSpc>
                          <a:spcPct val="1042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года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3" name="object 33" descr=""/>
          <p:cNvSpPr txBox="1"/>
          <p:nvPr/>
        </p:nvSpPr>
        <p:spPr>
          <a:xfrm rot="10800000">
            <a:off x="4287902" y="1138478"/>
            <a:ext cx="37716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Эл.изд.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4" name="object 34" descr=""/>
          <p:cNvSpPr txBox="1"/>
          <p:nvPr/>
        </p:nvSpPr>
        <p:spPr>
          <a:xfrm rot="10800000">
            <a:off x="4344072" y="967270"/>
            <a:ext cx="26474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АВД.</a:t>
            </a:r>
            <a:endParaRPr sz="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bject 6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21</a:t>
            </a:r>
          </a:p>
        </p:txBody>
      </p:sp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575999" y="720001"/>
          <a:ext cx="721360" cy="6073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090"/>
                <a:gridCol w="274320"/>
                <a:gridCol w="150495"/>
              </a:tblGrid>
              <a:tr h="1468755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ВЫДАЧА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ОТРАСЛЯМ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0710" marR="35560" indent="-558165">
                        <a:lnSpc>
                          <a:spcPct val="104200"/>
                        </a:lnSpc>
                        <a:spcBef>
                          <a:spcPts val="6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Выдано</a:t>
                      </a:r>
                      <a:r>
                        <a:rPr dirty="0" sz="800" spc="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копий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документов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всего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9275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Худож.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083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Филолог.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654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Спорт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575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Искус.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115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С/х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791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Техн.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359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Ест.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543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ОПЛ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1373047" y="684009"/>
          <a:ext cx="1245235" cy="6108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535"/>
                <a:gridCol w="790575"/>
                <a:gridCol w="155575"/>
              </a:tblGrid>
              <a:tr h="449580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БИБЛИОТЕЧНЫЕ</a:t>
                      </a:r>
                      <a:r>
                        <a:rPr dirty="0" sz="800" spc="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МЕРОПРИЯТИЯ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27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82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46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0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27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803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8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432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84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28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92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822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88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74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92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90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 rot="10800000">
            <a:off x="1680775" y="6654393"/>
            <a:ext cx="61174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меро-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1757156" y="6527393"/>
            <a:ext cx="4590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приятий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1732222" y="6308081"/>
            <a:ext cx="5087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Лектории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638673" y="6083579"/>
            <a:ext cx="69579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школы,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театр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1822786" y="5956579"/>
            <a:ext cx="3273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1813491" y="5746483"/>
            <a:ext cx="34608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Клубы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633646" y="5510428"/>
            <a:ext cx="7058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Уроки</a:t>
            </a: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мужес-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653117" y="5383428"/>
            <a:ext cx="66314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тва,</a:t>
            </a:r>
            <a:r>
              <a:rPr dirty="0" sz="800" spc="8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этикета,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836144" y="5256428"/>
            <a:ext cx="29729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проч.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689118" y="5011330"/>
            <a:ext cx="59109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Лит.-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темат.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803030" y="4884330"/>
            <a:ext cx="36738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Вечера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694375" y="4665179"/>
            <a:ext cx="58108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Чит.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конф.,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649566" y="4538179"/>
            <a:ext cx="67256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обсужд.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книг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716035" y="4358640"/>
            <a:ext cx="54111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Премьеры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1854061" y="4231640"/>
            <a:ext cx="26357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книг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10800000">
            <a:off x="1686282" y="4057484"/>
            <a:ext cx="60047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Творческие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10800000">
            <a:off x="1777118" y="3930484"/>
            <a:ext cx="41890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встречи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10800000">
            <a:off x="1696312" y="3749865"/>
            <a:ext cx="57671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Дискуссии,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10800000">
            <a:off x="1771594" y="3622865"/>
            <a:ext cx="43000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круглые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10800000">
            <a:off x="1825011" y="3495865"/>
            <a:ext cx="32309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столы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4" name="object 24" descr=""/>
          <p:cNvSpPr txBox="1"/>
          <p:nvPr/>
        </p:nvSpPr>
        <p:spPr>
          <a:xfrm rot="10800000">
            <a:off x="1711599" y="3283889"/>
            <a:ext cx="54610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Конкурсы,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5" name="object 25" descr=""/>
          <p:cNvSpPr txBox="1"/>
          <p:nvPr/>
        </p:nvSpPr>
        <p:spPr>
          <a:xfrm rot="10800000">
            <a:off x="1673737" y="3156889"/>
            <a:ext cx="62239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викторины,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6" name="object 26" descr=""/>
          <p:cNvSpPr txBox="1"/>
          <p:nvPr/>
        </p:nvSpPr>
        <p:spPr>
          <a:xfrm rot="10800000">
            <a:off x="1846142" y="3029889"/>
            <a:ext cx="28065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игры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7" name="object 27" descr=""/>
          <p:cNvSpPr txBox="1"/>
          <p:nvPr/>
        </p:nvSpPr>
        <p:spPr>
          <a:xfrm rot="10800000">
            <a:off x="1800334" y="2785656"/>
            <a:ext cx="37227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Другие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8" name="object 28" descr=""/>
          <p:cNvSpPr txBox="1"/>
          <p:nvPr/>
        </p:nvSpPr>
        <p:spPr>
          <a:xfrm rot="10800000">
            <a:off x="1701240" y="2658656"/>
            <a:ext cx="57046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праздники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9" name="object 29" descr=""/>
          <p:cNvSpPr txBox="1"/>
          <p:nvPr/>
        </p:nvSpPr>
        <p:spPr>
          <a:xfrm rot="10800000">
            <a:off x="1692362" y="2436012"/>
            <a:ext cx="5848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Библиотеч.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0" name="object 30" descr=""/>
          <p:cNvSpPr txBox="1"/>
          <p:nvPr/>
        </p:nvSpPr>
        <p:spPr>
          <a:xfrm rot="10800000">
            <a:off x="1826080" y="2309012"/>
            <a:ext cx="32128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уроки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1" name="object 31" descr=""/>
          <p:cNvSpPr txBox="1"/>
          <p:nvPr/>
        </p:nvSpPr>
        <p:spPr>
          <a:xfrm rot="10800000">
            <a:off x="1714128" y="2126945"/>
            <a:ext cx="54486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Экскурсии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2" name="object 32" descr=""/>
          <p:cNvSpPr txBox="1"/>
          <p:nvPr/>
        </p:nvSpPr>
        <p:spPr>
          <a:xfrm rot="10800000">
            <a:off x="1748833" y="1960422"/>
            <a:ext cx="47207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Информ.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3" name="object 33" descr=""/>
          <p:cNvSpPr txBox="1"/>
          <p:nvPr/>
        </p:nvSpPr>
        <p:spPr>
          <a:xfrm rot="10800000">
            <a:off x="1850814" y="1833422"/>
            <a:ext cx="27120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часы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4" name="object 34" descr=""/>
          <p:cNvSpPr txBox="1"/>
          <p:nvPr/>
        </p:nvSpPr>
        <p:spPr>
          <a:xfrm rot="10800000">
            <a:off x="1637850" y="1669211"/>
            <a:ext cx="69391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Дни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5" name="object 35" descr=""/>
          <p:cNvSpPr txBox="1"/>
          <p:nvPr/>
        </p:nvSpPr>
        <p:spPr>
          <a:xfrm rot="10800000">
            <a:off x="1726958" y="1542211"/>
            <a:ext cx="5155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Дни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спец.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6" name="object 36" descr=""/>
          <p:cNvSpPr txBox="1"/>
          <p:nvPr/>
        </p:nvSpPr>
        <p:spPr>
          <a:xfrm rot="10800000">
            <a:off x="1796716" y="1353718"/>
            <a:ext cx="37960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Беседы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7" name="object 37" descr=""/>
          <p:cNvSpPr txBox="1"/>
          <p:nvPr/>
        </p:nvSpPr>
        <p:spPr>
          <a:xfrm rot="10800000">
            <a:off x="1783425" y="1162913"/>
            <a:ext cx="40659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Обзоры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8" name="object 38" descr=""/>
          <p:cNvSpPr txBox="1"/>
          <p:nvPr/>
        </p:nvSpPr>
        <p:spPr>
          <a:xfrm rot="10800000">
            <a:off x="1732324" y="851687"/>
            <a:ext cx="5087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Выставки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9" name="object 39" descr=""/>
          <p:cNvSpPr txBox="1"/>
          <p:nvPr/>
        </p:nvSpPr>
        <p:spPr>
          <a:xfrm rot="10800000">
            <a:off x="3037033" y="6586093"/>
            <a:ext cx="113675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Выдано</a:t>
            </a:r>
            <a:r>
              <a:rPr dirty="0" sz="80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справок</a:t>
            </a:r>
            <a:r>
              <a:rPr dirty="0" sz="80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0" name="object 40" descr=""/>
          <p:cNvSpPr txBox="1"/>
          <p:nvPr/>
        </p:nvSpPr>
        <p:spPr>
          <a:xfrm rot="10800000">
            <a:off x="3011862" y="6335680"/>
            <a:ext cx="118735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Тематические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1" name="object 41" descr=""/>
          <p:cNvSpPr txBox="1"/>
          <p:nvPr/>
        </p:nvSpPr>
        <p:spPr>
          <a:xfrm rot="10800000">
            <a:off x="2796309" y="6119685"/>
            <a:ext cx="161799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Библиографические</a:t>
            </a:r>
            <a:r>
              <a:rPr dirty="0" sz="800" spc="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уточнения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2" name="object 42" descr=""/>
          <p:cNvSpPr txBox="1"/>
          <p:nvPr/>
        </p:nvSpPr>
        <p:spPr>
          <a:xfrm rot="10800000">
            <a:off x="2850034" y="5919177"/>
            <a:ext cx="151090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Адресно-библиографические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3" name="object 43" descr=""/>
          <p:cNvSpPr txBox="1"/>
          <p:nvPr/>
        </p:nvSpPr>
        <p:spPr>
          <a:xfrm rot="10800000">
            <a:off x="3384445" y="5792177"/>
            <a:ext cx="4417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4" name="object 44" descr=""/>
          <p:cNvSpPr txBox="1"/>
          <p:nvPr/>
        </p:nvSpPr>
        <p:spPr>
          <a:xfrm rot="10800000">
            <a:off x="2885195" y="5543677"/>
            <a:ext cx="144059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Фактографические</a:t>
            </a:r>
            <a:r>
              <a:rPr dirty="0" sz="800" spc="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5" name="object 45" descr=""/>
          <p:cNvSpPr txBox="1"/>
          <p:nvPr/>
        </p:nvSpPr>
        <p:spPr>
          <a:xfrm rot="10800000">
            <a:off x="2974146" y="5277180"/>
            <a:ext cx="126266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Обзорно-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аналитические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6" name="object 46" descr=""/>
          <p:cNvSpPr txBox="1"/>
          <p:nvPr/>
        </p:nvSpPr>
        <p:spPr>
          <a:xfrm rot="10800000">
            <a:off x="3384445" y="5150180"/>
            <a:ext cx="4417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запросы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7" name="object 47" descr=""/>
          <p:cNvSpPr txBox="1"/>
          <p:nvPr/>
        </p:nvSpPr>
        <p:spPr>
          <a:xfrm rot="10800000">
            <a:off x="2847915" y="4925682"/>
            <a:ext cx="151534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Методические</a:t>
            </a:r>
            <a:r>
              <a:rPr dirty="0" sz="800" spc="1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консультации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48" name="object 48" descr=""/>
          <p:cNvGraphicFramePr>
            <a:graphicFrameLocks noGrp="1"/>
          </p:cNvGraphicFramePr>
          <p:nvPr/>
        </p:nvGraphicFramePr>
        <p:xfrm>
          <a:off x="2592400" y="684009"/>
          <a:ext cx="2102485" cy="610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/>
                <a:gridCol w="150495"/>
                <a:gridCol w="151765"/>
                <a:gridCol w="1412240"/>
                <a:gridCol w="151130"/>
              </a:tblGrid>
              <a:tr h="200660">
                <a:tc rowSpan="1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СПРАВОЧНО-</a:t>
                      </a: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БИБЛИОГРАФИЧЕСКОЕ</a:t>
                      </a:r>
                      <a:r>
                        <a:rPr dirty="0" sz="800" spc="1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ОБСЛУЖИВАНИЕ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679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marL="6330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ИНФОРМИРОВАНИЕ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Групповое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08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Индивидуальное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38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всего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444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43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rowSpan="5">
                  <a:txBody>
                    <a:bodyPr/>
                    <a:lstStyle/>
                    <a:p>
                      <a:pPr marL="521334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том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числе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95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78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79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59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93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1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86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9" name="object 49" descr=""/>
          <p:cNvSpPr txBox="1"/>
          <p:nvPr/>
        </p:nvSpPr>
        <p:spPr>
          <a:xfrm rot="10800000">
            <a:off x="3376201" y="4655680"/>
            <a:ext cx="76056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краеведческие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0" name="object 50" descr=""/>
          <p:cNvSpPr txBox="1"/>
          <p:nvPr/>
        </p:nvSpPr>
        <p:spPr>
          <a:xfrm rot="10800000">
            <a:off x="3228579" y="4401184"/>
            <a:ext cx="10558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«Гарант-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1" name="object 51" descr=""/>
          <p:cNvSpPr txBox="1"/>
          <p:nvPr/>
        </p:nvSpPr>
        <p:spPr>
          <a:xfrm rot="10800000">
            <a:off x="3584931" y="4274184"/>
            <a:ext cx="3430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инфо»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2" name="object 52" descr=""/>
          <p:cNvSpPr txBox="1"/>
          <p:nvPr/>
        </p:nvSpPr>
        <p:spPr>
          <a:xfrm rot="10800000">
            <a:off x="3099977" y="3987990"/>
            <a:ext cx="131203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«Консультант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3" name="object 53" descr=""/>
          <p:cNvSpPr txBox="1"/>
          <p:nvPr/>
        </p:nvSpPr>
        <p:spPr>
          <a:xfrm rot="10800000">
            <a:off x="3590747" y="3860990"/>
            <a:ext cx="33154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плюс»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4" name="object 54" descr=""/>
          <p:cNvSpPr txBox="1"/>
          <p:nvPr/>
        </p:nvSpPr>
        <p:spPr>
          <a:xfrm rot="10800000">
            <a:off x="3192312" y="3540480"/>
            <a:ext cx="112726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3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Интернет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5" name="object 55" descr=""/>
          <p:cNvSpPr txBox="1"/>
          <p:nvPr/>
        </p:nvSpPr>
        <p:spPr>
          <a:xfrm rot="10800000">
            <a:off x="3210474" y="3274072"/>
            <a:ext cx="109185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С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помощью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собст.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55" b="1">
                <a:solidFill>
                  <a:srgbClr val="231F20"/>
                </a:solidFill>
                <a:latin typeface="Palatino Linotype"/>
                <a:cs typeface="Palatino Linotype"/>
              </a:rPr>
              <a:t>БД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6" name="object 56" descr=""/>
          <p:cNvSpPr txBox="1"/>
          <p:nvPr/>
        </p:nvSpPr>
        <p:spPr>
          <a:xfrm rot="10800000">
            <a:off x="3332573" y="3030054"/>
            <a:ext cx="8481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абонентов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7" name="object 57" descr=""/>
          <p:cNvSpPr txBox="1"/>
          <p:nvPr/>
        </p:nvSpPr>
        <p:spPr>
          <a:xfrm rot="10800000">
            <a:off x="3297895" y="2789161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8" name="object 58" descr=""/>
          <p:cNvSpPr txBox="1"/>
          <p:nvPr/>
        </p:nvSpPr>
        <p:spPr>
          <a:xfrm rot="10800000">
            <a:off x="3412780" y="2662161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9" name="object 59" descr=""/>
          <p:cNvSpPr txBox="1"/>
          <p:nvPr/>
        </p:nvSpPr>
        <p:spPr>
          <a:xfrm rot="10800000">
            <a:off x="3305214" y="2367978"/>
            <a:ext cx="90235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Индивидуальные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0" name="object 60" descr=""/>
          <p:cNvSpPr txBox="1"/>
          <p:nvPr/>
        </p:nvSpPr>
        <p:spPr>
          <a:xfrm rot="10800000">
            <a:off x="3498722" y="2240978"/>
            <a:ext cx="5155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1" name="object 61" descr=""/>
          <p:cNvSpPr txBox="1"/>
          <p:nvPr/>
        </p:nvSpPr>
        <p:spPr>
          <a:xfrm rot="10800000">
            <a:off x="3297895" y="1953094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2" name="object 62" descr=""/>
          <p:cNvSpPr txBox="1"/>
          <p:nvPr/>
        </p:nvSpPr>
        <p:spPr>
          <a:xfrm rot="10800000">
            <a:off x="3412780" y="1826094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3" name="object 63" descr=""/>
          <p:cNvSpPr txBox="1"/>
          <p:nvPr/>
        </p:nvSpPr>
        <p:spPr>
          <a:xfrm rot="10800000">
            <a:off x="3221348" y="1699094"/>
            <a:ext cx="107036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индивид.</a:t>
            </a:r>
            <a:r>
              <a:rPr dirty="0" sz="800" spc="9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абонентам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4" name="object 64" descr=""/>
          <p:cNvSpPr txBox="1"/>
          <p:nvPr/>
        </p:nvSpPr>
        <p:spPr>
          <a:xfrm rot="10800000">
            <a:off x="3113896" y="1441284"/>
            <a:ext cx="128545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Коллективные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абоненты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5" name="object 65" descr=""/>
          <p:cNvSpPr txBox="1"/>
          <p:nvPr/>
        </p:nvSpPr>
        <p:spPr>
          <a:xfrm rot="10800000">
            <a:off x="3297895" y="1188681"/>
            <a:ext cx="91750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6" name="object 66" descr=""/>
          <p:cNvSpPr txBox="1"/>
          <p:nvPr/>
        </p:nvSpPr>
        <p:spPr>
          <a:xfrm rot="10800000">
            <a:off x="3412780" y="1061681"/>
            <a:ext cx="6876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7" name="object 67" descr=""/>
          <p:cNvSpPr txBox="1"/>
          <p:nvPr/>
        </p:nvSpPr>
        <p:spPr>
          <a:xfrm rot="10800000">
            <a:off x="3181537" y="934681"/>
            <a:ext cx="115003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коллектив.</a:t>
            </a:r>
            <a:r>
              <a:rPr dirty="0" sz="800" spc="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абонентам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8" name="object 68" descr=""/>
          <p:cNvSpPr txBox="1"/>
          <p:nvPr/>
        </p:nvSpPr>
        <p:spPr>
          <a:xfrm rot="10800000">
            <a:off x="3406917" y="727265"/>
            <a:ext cx="39676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Отказы</a:t>
            </a:r>
            <a:endParaRPr sz="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22</a:t>
            </a:r>
          </a:p>
        </p:txBody>
      </p:sp>
      <p:sp>
        <p:nvSpPr>
          <p:cNvPr id="2" name="object 2" descr=""/>
          <p:cNvSpPr txBox="1"/>
          <p:nvPr/>
        </p:nvSpPr>
        <p:spPr>
          <a:xfrm rot="10800000">
            <a:off x="920887" y="4947183"/>
            <a:ext cx="94780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Количество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пресс-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" name="object 3" descr=""/>
          <p:cNvSpPr txBox="1"/>
          <p:nvPr/>
        </p:nvSpPr>
        <p:spPr>
          <a:xfrm rot="10800000">
            <a:off x="1246857" y="4820183"/>
            <a:ext cx="29909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досье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4" name="object 4" descr=""/>
          <p:cNvSpPr txBox="1"/>
          <p:nvPr/>
        </p:nvSpPr>
        <p:spPr>
          <a:xfrm rot="10800000">
            <a:off x="1095337" y="4351185"/>
            <a:ext cx="60235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Количество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1035617" y="4224185"/>
            <a:ext cx="71842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информаций,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929417" y="4097185"/>
            <a:ext cx="9326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поданных</a:t>
            </a:r>
            <a:r>
              <a:rPr dirty="0" sz="800" spc="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на</a:t>
            </a:r>
            <a:r>
              <a:rPr dirty="0" sz="800" spc="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сайт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279454" y="3970185"/>
            <a:ext cx="23402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70" b="1">
                <a:solidFill>
                  <a:srgbClr val="231F20"/>
                </a:solidFill>
                <a:latin typeface="Palatino Linotype"/>
                <a:cs typeface="Palatino Linotype"/>
              </a:rPr>
              <a:t>ЦБС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864085" y="696010"/>
          <a:ext cx="1300480" cy="6098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/>
                <a:gridCol w="777240"/>
                <a:gridCol w="159384"/>
              </a:tblGrid>
              <a:tr h="175260">
                <a:tc rowSpan="2"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МБА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52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7030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БИБЛИОТЕЧНЫЕ</a:t>
                      </a:r>
                      <a:r>
                        <a:rPr dirty="0" sz="800" spc="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ПУНКТЫ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(для</a:t>
                      </a:r>
                      <a:r>
                        <a:rPr dirty="0" sz="800" spc="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биб.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7,37)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70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70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70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14960">
                <a:tc rowSpan="4"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ПУНКТЫ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ВЫДАЧИ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149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149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149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8813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638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7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ИЗДАНИЯ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768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8735" marR="31115" indent="3175">
                        <a:lnSpc>
                          <a:spcPct val="104200"/>
                        </a:lnSpc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Рекомендательные</a:t>
                      </a:r>
                      <a:r>
                        <a:rPr dirty="0" sz="800" spc="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списки,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планы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чтения,</a:t>
                      </a: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тематические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закладки,</a:t>
                      </a:r>
                      <a:r>
                        <a:rPr dirty="0" sz="800" spc="16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информационные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бюллетени,</a:t>
                      </a: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дайджесты</a:t>
                      </a:r>
                      <a:r>
                        <a:rPr dirty="0" sz="800" spc="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др.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524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 descr=""/>
          <p:cNvSpPr txBox="1"/>
          <p:nvPr/>
        </p:nvSpPr>
        <p:spPr>
          <a:xfrm rot="10800000">
            <a:off x="1388696" y="3562184"/>
            <a:ext cx="29372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288058" y="3247186"/>
            <a:ext cx="4950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239799" y="2932176"/>
            <a:ext cx="5917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Посещения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185068" y="2617177"/>
            <a:ext cx="7008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Книговыдача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388696" y="2275928"/>
            <a:ext cx="29372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288058" y="1908429"/>
            <a:ext cx="49504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239799" y="1540929"/>
            <a:ext cx="59171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Посещения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185068" y="1173429"/>
            <a:ext cx="70082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Книговыдача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312600" y="901979"/>
            <a:ext cx="44606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Получен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1330900" y="726566"/>
            <a:ext cx="40905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Выдано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19" name="object 19" descr=""/>
          <p:cNvGraphicFramePr>
            <a:graphicFrameLocks noGrp="1"/>
          </p:cNvGraphicFramePr>
          <p:nvPr/>
        </p:nvGraphicFramePr>
        <p:xfrm>
          <a:off x="2240394" y="684009"/>
          <a:ext cx="1226185" cy="611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985"/>
                <a:gridCol w="206374"/>
                <a:gridCol w="256540"/>
                <a:gridCol w="209550"/>
                <a:gridCol w="208915"/>
              </a:tblGrid>
              <a:tr h="2084705">
                <a:tc>
                  <a:txBody>
                    <a:bodyPr/>
                    <a:lstStyle/>
                    <a:p>
                      <a:pPr marL="85725" marR="78105" indent="392430">
                        <a:lnSpc>
                          <a:spcPts val="1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Договора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творческого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сотрудничества</a:t>
                      </a:r>
                      <a:r>
                        <a:rPr dirty="0" sz="800" spc="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(перечислить</a:t>
                      </a:r>
                      <a:r>
                        <a:rPr dirty="0" sz="800" spc="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новые)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133475">
                <a:tc rowSpan="4"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РЕКЛАМА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БИБЛИОТЕКИ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66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5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Полиграфическая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 marL="287655" marR="280035">
                        <a:lnSpc>
                          <a:spcPct val="104200"/>
                        </a:lnSpc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продукция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(кол-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ts val="725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наименований)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914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6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Радио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39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898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6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39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33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6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Газеты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539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315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4615" marR="61594" indent="-25400">
                        <a:lnSpc>
                          <a:spcPct val="1042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книг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у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них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43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467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6360" marR="68580" indent="-10160">
                        <a:lnSpc>
                          <a:spcPct val="1042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должников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1430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 descr=""/>
          <p:cNvSpPr txBox="1"/>
          <p:nvPr/>
        </p:nvSpPr>
        <p:spPr>
          <a:xfrm>
            <a:off x="3502062" y="2456880"/>
            <a:ext cx="189865" cy="4180204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826385" algn="l"/>
                <a:tab pos="416687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Ответственное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лицо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502062" y="721806"/>
            <a:ext cx="342265" cy="1523365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245745" marR="5080" indent="-233679">
              <a:lnSpc>
                <a:spcPct val="100000"/>
              </a:lnSpc>
              <a:spcBef>
                <a:spcPts val="114"/>
              </a:spcBef>
              <a:tabLst>
                <a:tab pos="487680" algn="l"/>
                <a:tab pos="1170305" algn="l"/>
              </a:tabLst>
            </a:pP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«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	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»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000" spc="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20</a:t>
            </a:r>
            <a:r>
              <a:rPr dirty="0" u="sng" sz="1000" spc="15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г.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дата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заполнения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654462" y="4805631"/>
            <a:ext cx="189865" cy="61087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должность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654462" y="3921216"/>
            <a:ext cx="189865" cy="37211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Ф.И.О.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654462" y="2829397"/>
            <a:ext cx="189865" cy="483234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подпись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23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563298" y="671296"/>
            <a:ext cx="189865" cy="79248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08366" y="1932493"/>
            <a:ext cx="551180" cy="4704715"/>
          </a:xfrm>
          <a:prstGeom prst="rect">
            <a:avLst/>
          </a:prstGeom>
        </p:spPr>
        <p:txBody>
          <a:bodyPr wrap="square" lIns="0" tIns="22225" rIns="0" bIns="0" rtlCol="0" vert="vert270">
            <a:spAutoFit/>
          </a:bodyPr>
          <a:lstStyle/>
          <a:p>
            <a:pPr marL="1093470">
              <a:lnSpc>
                <a:spcPct val="100000"/>
              </a:lnSpc>
              <a:spcBef>
                <a:spcPts val="175"/>
              </a:spcBef>
            </a:pP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Таблица</a:t>
            </a: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отчета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 по</a:t>
            </a:r>
            <a:r>
              <a:rPr dirty="0" sz="1100" spc="-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результатам</a:t>
            </a:r>
            <a:r>
              <a:rPr dirty="0" sz="1100" spc="-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деятельности</a:t>
            </a:r>
            <a:r>
              <a:rPr dirty="0" sz="1100" spc="-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70" b="1">
                <a:solidFill>
                  <a:srgbClr val="231F20"/>
                </a:solidFill>
                <a:latin typeface="Calibri"/>
                <a:cs typeface="Calibri"/>
              </a:rPr>
              <a:t>ЦПИ/ЦОД</a:t>
            </a:r>
            <a:r>
              <a:rPr dirty="0" sz="1100" spc="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МЦБС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291846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Название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4415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какой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период</a:t>
            </a:r>
            <a:r>
              <a:rPr dirty="0" u="sng" sz="10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 rot="10800000">
            <a:off x="1744919" y="5351094"/>
            <a:ext cx="84433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Новые</a:t>
            </a:r>
            <a:r>
              <a:rPr dirty="0" sz="800" spc="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2393902" y="5126685"/>
            <a:ext cx="32671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Всего: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2277844" y="4915598"/>
            <a:ext cx="55547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масс.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2274312" y="4793678"/>
            <a:ext cx="56546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мероприя-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2448876" y="4671758"/>
            <a:ext cx="21646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тий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2084504" y="4463681"/>
            <a:ext cx="32671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Всего: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683718" y="4272648"/>
            <a:ext cx="112790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 печатных</a:t>
            </a:r>
            <a:r>
              <a:rPr dirty="0" sz="80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копий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937399" y="4150728"/>
            <a:ext cx="62051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документов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755771" y="3969639"/>
            <a:ext cx="98379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т.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ч.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электронных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765371" y="3847719"/>
            <a:ext cx="96484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копий</a:t>
            </a:r>
            <a:r>
              <a:rPr dirty="0" sz="800" spc="-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документов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941867" y="3671684"/>
            <a:ext cx="45039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Справки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799817" y="3509683"/>
            <a:ext cx="73413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Консультации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735475" y="3339401"/>
            <a:ext cx="86261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Ведение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БД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«Оф.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499417" y="3217481"/>
            <a:ext cx="133483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документы</a:t>
            </a:r>
            <a:r>
              <a:rPr dirty="0" sz="800" spc="1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РС(Я)</a:t>
            </a:r>
            <a:r>
              <a:rPr dirty="0" sz="800" spc="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(2005–)»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1982786" y="3095561"/>
            <a:ext cx="36799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6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80" b="1">
                <a:solidFill>
                  <a:srgbClr val="231F20"/>
                </a:solidFill>
                <a:latin typeface="Palatino Linotype"/>
                <a:cs typeface="Palatino Linotype"/>
              </a:rPr>
              <a:t>OPAC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10800000">
            <a:off x="2347430" y="2862287"/>
            <a:ext cx="32671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Всего: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10800000">
            <a:off x="2398122" y="2639631"/>
            <a:ext cx="27651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10800000">
            <a:off x="2284926" y="2517711"/>
            <a:ext cx="50499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Интернет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10800000">
            <a:off x="2287674" y="2320670"/>
            <a:ext cx="50063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65" b="1">
                <a:solidFill>
                  <a:srgbClr val="231F20"/>
                </a:solidFill>
                <a:latin typeface="Palatino Linotype"/>
                <a:cs typeface="Palatino Linotype"/>
              </a:rPr>
              <a:t>СПС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10800000">
            <a:off x="2391310" y="2085276"/>
            <a:ext cx="29372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Всего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4" name="object 24" descr=""/>
          <p:cNvSpPr txBox="1"/>
          <p:nvPr/>
        </p:nvSpPr>
        <p:spPr>
          <a:xfrm rot="10800000">
            <a:off x="2329333" y="1841207"/>
            <a:ext cx="417675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на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5" name="object 25" descr=""/>
          <p:cNvSpPr txBox="1"/>
          <p:nvPr/>
        </p:nvSpPr>
        <p:spPr>
          <a:xfrm rot="10800000">
            <a:off x="2387780" y="1719287"/>
            <a:ext cx="30088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сайте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6" name="object 26" descr=""/>
          <p:cNvSpPr txBox="1"/>
          <p:nvPr/>
        </p:nvSpPr>
        <p:spPr>
          <a:xfrm rot="10800000">
            <a:off x="2229192" y="1597367"/>
            <a:ext cx="61800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20" b="1">
                <a:solidFill>
                  <a:srgbClr val="231F20"/>
                </a:solidFill>
                <a:latin typeface="Palatino Linotype"/>
                <a:cs typeface="Palatino Linotype"/>
              </a:rPr>
              <a:t>библиотеки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7" name="object 27" descr=""/>
          <p:cNvSpPr txBox="1"/>
          <p:nvPr/>
        </p:nvSpPr>
        <p:spPr>
          <a:xfrm rot="10800000">
            <a:off x="1746003" y="1381125"/>
            <a:ext cx="838031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Кол-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во</a:t>
            </a:r>
            <a:r>
              <a:rPr dirty="0" sz="800" spc="10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отзывов,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8" name="object 28" descr=""/>
          <p:cNvSpPr txBox="1"/>
          <p:nvPr/>
        </p:nvSpPr>
        <p:spPr>
          <a:xfrm rot="10800000">
            <a:off x="1686059" y="1259205"/>
            <a:ext cx="96042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благодарностей</a:t>
            </a:r>
            <a:r>
              <a:rPr dirty="0" sz="800" spc="7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от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9" name="object 29" descr=""/>
          <p:cNvSpPr txBox="1"/>
          <p:nvPr/>
        </p:nvSpPr>
        <p:spPr>
          <a:xfrm rot="10800000">
            <a:off x="1518556" y="1137285"/>
            <a:ext cx="1293047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читателей,</a:t>
            </a:r>
            <a:r>
              <a:rPr dirty="0" sz="800" spc="-1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организаций,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0" name="object 30" descr=""/>
          <p:cNvSpPr txBox="1"/>
          <p:nvPr/>
        </p:nvSpPr>
        <p:spPr>
          <a:xfrm rot="10800000">
            <a:off x="1539517" y="1015365"/>
            <a:ext cx="125506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грамот,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дипломов</a:t>
            </a:r>
            <a:r>
              <a:rPr dirty="0" sz="800" spc="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40" b="1">
                <a:solidFill>
                  <a:srgbClr val="231F20"/>
                </a:solidFill>
                <a:latin typeface="Palatino Linotype"/>
                <a:cs typeface="Palatino Linotype"/>
              </a:rPr>
              <a:t>ЦПИ</a:t>
            </a:r>
            <a:r>
              <a:rPr dirty="0" sz="800" spc="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50" b="1">
                <a:solidFill>
                  <a:srgbClr val="231F20"/>
                </a:solidFill>
                <a:latin typeface="Palatino Linotype"/>
                <a:cs typeface="Palatino Linotype"/>
              </a:rPr>
              <a:t>/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1" name="object 31" descr=""/>
          <p:cNvSpPr txBox="1"/>
          <p:nvPr/>
        </p:nvSpPr>
        <p:spPr>
          <a:xfrm rot="10800000">
            <a:off x="1654319" y="893444"/>
            <a:ext cx="102549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80" b="1">
                <a:solidFill>
                  <a:srgbClr val="231F20"/>
                </a:solidFill>
                <a:latin typeface="Palatino Linotype"/>
                <a:cs typeface="Palatino Linotype"/>
              </a:rPr>
              <a:t>ЦОД</a:t>
            </a:r>
            <a:r>
              <a:rPr dirty="0" sz="800" spc="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и</a:t>
            </a:r>
            <a:r>
              <a:rPr dirty="0" sz="800" spc="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сотрудникам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2" name="object 32" descr=""/>
          <p:cNvSpPr txBox="1"/>
          <p:nvPr/>
        </p:nvSpPr>
        <p:spPr>
          <a:xfrm rot="10800000">
            <a:off x="1557196" y="715632"/>
            <a:ext cx="1219629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Численность</a:t>
            </a:r>
            <a:r>
              <a:rPr dirty="0" sz="800" spc="-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населения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33" name="object 33" descr=""/>
          <p:cNvSpPr txBox="1"/>
          <p:nvPr/>
        </p:nvSpPr>
        <p:spPr>
          <a:xfrm rot="10800000">
            <a:off x="1791112" y="593712"/>
            <a:ext cx="751752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улуса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(района)</a:t>
            </a:r>
            <a:endParaRPr sz="800">
              <a:latin typeface="Palatino Linotype"/>
              <a:cs typeface="Palatino Linotype"/>
            </a:endParaRPr>
          </a:p>
        </p:txBody>
      </p:sp>
      <p:graphicFrame>
        <p:nvGraphicFramePr>
          <p:cNvPr id="34" name="object 34" descr=""/>
          <p:cNvGraphicFramePr>
            <a:graphicFrameLocks noGrp="1"/>
          </p:cNvGraphicFramePr>
          <p:nvPr/>
        </p:nvGraphicFramePr>
        <p:xfrm>
          <a:off x="1414386" y="565200"/>
          <a:ext cx="2917190" cy="6227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830"/>
                <a:gridCol w="589915"/>
                <a:gridCol w="743585"/>
                <a:gridCol w="272414"/>
                <a:gridCol w="394335"/>
                <a:gridCol w="272414"/>
                <a:gridCol w="394335"/>
              </a:tblGrid>
              <a:tr h="29273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6718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91490">
                <a:tc gridSpan="2" rowSpan="2">
                  <a:txBody>
                    <a:bodyPr/>
                    <a:lstStyle/>
                    <a:p>
                      <a:pPr algn="ctr" marL="52705" marR="45085" indent="-63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публикаций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4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СМИ</a:t>
                      </a:r>
                      <a:r>
                        <a:rPr dirty="0" sz="800" spc="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деятель-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ности</a:t>
                      </a:r>
                      <a:r>
                        <a:rPr dirty="0" sz="800" spc="-4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ЦОД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6540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9395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5404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0504">
                <a:tc gridSpan="2"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7625" marR="40005" indent="-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Количество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обращений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5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электронным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ресурсам: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89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5115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194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2799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557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764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5435">
                <a:tc rowSpan="3"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Книговыдача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841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997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841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38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841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55930"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3820" marR="36195" indent="-400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Посещение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ЦПИ/ЦОД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0955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87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2700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Название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0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560" marR="609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Сводные</a:t>
                      </a:r>
                      <a:r>
                        <a:rPr dirty="0" sz="800" spc="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данные</a:t>
                      </a:r>
                      <a:r>
                        <a:rPr dirty="0" sz="800" spc="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ЦПИ/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ЦОД</a:t>
                      </a:r>
                      <a:r>
                        <a:rPr dirty="0" sz="800" spc="1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МЦБС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(назв.)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450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-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т.ч.</a:t>
                      </a: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Центральная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районная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(улусная)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библиотека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(название)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413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dirty="0" sz="800" spc="-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т.ч. </a:t>
                      </a:r>
                      <a:r>
                        <a:rPr dirty="0" sz="800" spc="-8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ЦОД</a:t>
                      </a:r>
                      <a:r>
                        <a:rPr dirty="0" sz="800" spc="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филиала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5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МЦБС</a:t>
                      </a:r>
                      <a:r>
                        <a:rPr dirty="0" sz="800" spc="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(название)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35560" marR="16065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800" spc="-2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Строки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заполняются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отдельно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на</a:t>
                      </a:r>
                      <a:r>
                        <a:rPr dirty="0" sz="800" spc="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каждый</a:t>
                      </a:r>
                      <a:r>
                        <a:rPr dirty="0" sz="8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ЦОД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1333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5" name="object 35" descr=""/>
          <p:cNvSpPr txBox="1"/>
          <p:nvPr/>
        </p:nvSpPr>
        <p:spPr>
          <a:xfrm>
            <a:off x="4366882" y="661371"/>
            <a:ext cx="189865" cy="5975350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Прим.: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первой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строке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вписываются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общие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(суммированные)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ЦПИ/ЦОД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МЦБС,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т.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ч.</a:t>
            </a:r>
            <a:r>
              <a:rPr dirty="0" sz="1000" spc="-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ЦУБ/ЦРБ.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24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299" y="671309"/>
            <a:ext cx="189865" cy="950594"/>
          </a:xfrm>
          <a:prstGeom prst="rect">
            <a:avLst/>
          </a:prstGeom>
        </p:spPr>
        <p:txBody>
          <a:bodyPr wrap="square" lIns="0" tIns="14604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№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16367" y="1656941"/>
            <a:ext cx="215900" cy="4174490"/>
          </a:xfrm>
          <a:prstGeom prst="rect">
            <a:avLst/>
          </a:prstGeom>
        </p:spPr>
        <p:txBody>
          <a:bodyPr wrap="square" lIns="0" tIns="2222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  <a:tabLst>
                <a:tab pos="2329180" algn="l"/>
                <a:tab pos="3282315" algn="l"/>
                <a:tab pos="4073525" algn="l"/>
              </a:tabLst>
            </a:pP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Лист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 учета </a:t>
            </a: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справок</a:t>
            </a:r>
            <a:r>
              <a:rPr dirty="0" sz="1100" spc="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 №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за 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месяц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20</a:t>
            </a:r>
            <a:r>
              <a:rPr dirty="0" u="sng" sz="110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г.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 rot="10800000">
            <a:off x="1104456" y="6526091"/>
            <a:ext cx="704593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Числа месяца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5" name="object 5" descr=""/>
          <p:cNvSpPr txBox="1"/>
          <p:nvPr/>
        </p:nvSpPr>
        <p:spPr>
          <a:xfrm rot="10800000">
            <a:off x="1160304" y="6232181"/>
            <a:ext cx="592968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количество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6" name="object 6" descr=""/>
          <p:cNvSpPr txBox="1"/>
          <p:nvPr/>
        </p:nvSpPr>
        <p:spPr>
          <a:xfrm rot="10800000">
            <a:off x="1243779" y="6105181"/>
            <a:ext cx="426304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справок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7" name="object 7" descr=""/>
          <p:cNvSpPr txBox="1"/>
          <p:nvPr/>
        </p:nvSpPr>
        <p:spPr>
          <a:xfrm rot="10800000">
            <a:off x="1230780" y="5978181"/>
            <a:ext cx="45225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b="1">
                <a:solidFill>
                  <a:srgbClr val="231F20"/>
                </a:solidFill>
                <a:latin typeface="Palatino Linotype"/>
                <a:cs typeface="Palatino Linotype"/>
              </a:rPr>
              <a:t>(всего</a:t>
            </a:r>
            <a:r>
              <a:rPr dirty="0" sz="800" spc="65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800" spc="-25" b="1">
                <a:solidFill>
                  <a:srgbClr val="231F20"/>
                </a:solidFill>
                <a:latin typeface="Palatino Linotype"/>
                <a:cs typeface="Palatino Linotype"/>
              </a:rPr>
              <a:t>за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8" name="object 8" descr=""/>
          <p:cNvSpPr txBox="1"/>
          <p:nvPr/>
        </p:nvSpPr>
        <p:spPr>
          <a:xfrm rot="10800000">
            <a:off x="1308751" y="5851181"/>
            <a:ext cx="296106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95"/>
              </a:lnSpc>
            </a:pPr>
            <a:r>
              <a:rPr dirty="0" sz="800" spc="-10" b="1">
                <a:solidFill>
                  <a:srgbClr val="231F20"/>
                </a:solidFill>
                <a:latin typeface="Palatino Linotype"/>
                <a:cs typeface="Palatino Linotype"/>
              </a:rPr>
              <a:t>день)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9" name="object 9" descr=""/>
          <p:cNvSpPr txBox="1"/>
          <p:nvPr/>
        </p:nvSpPr>
        <p:spPr>
          <a:xfrm rot="10800000">
            <a:off x="1325602" y="5651847"/>
            <a:ext cx="469503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адресные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0" name="object 10" descr=""/>
          <p:cNvSpPr txBox="1"/>
          <p:nvPr/>
        </p:nvSpPr>
        <p:spPr>
          <a:xfrm rot="10800000">
            <a:off x="1361280" y="5447746"/>
            <a:ext cx="398272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темати-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1" name="object 11" descr=""/>
          <p:cNvSpPr txBox="1"/>
          <p:nvPr/>
        </p:nvSpPr>
        <p:spPr>
          <a:xfrm rot="10800000">
            <a:off x="1390262" y="5320746"/>
            <a:ext cx="340004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ческие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2" name="object 12" descr=""/>
          <p:cNvSpPr txBox="1"/>
          <p:nvPr/>
        </p:nvSpPr>
        <p:spPr>
          <a:xfrm rot="10800000">
            <a:off x="1309495" y="5130944"/>
            <a:ext cx="501881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Фактогра-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3" name="object 13" descr=""/>
          <p:cNvSpPr txBox="1"/>
          <p:nvPr/>
        </p:nvSpPr>
        <p:spPr>
          <a:xfrm rot="10800000">
            <a:off x="1322714" y="5003944"/>
            <a:ext cx="475100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0" b="1">
                <a:solidFill>
                  <a:srgbClr val="231F20"/>
                </a:solidFill>
                <a:latin typeface="Palatino Linotype"/>
                <a:cs typeface="Palatino Linotype"/>
              </a:rPr>
              <a:t>фические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4" name="object 14" descr=""/>
          <p:cNvSpPr txBox="1"/>
          <p:nvPr/>
        </p:nvSpPr>
        <p:spPr>
          <a:xfrm rot="10800000">
            <a:off x="1357344" y="4804554"/>
            <a:ext cx="405675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Библио-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5" name="object 15" descr=""/>
          <p:cNvSpPr txBox="1"/>
          <p:nvPr/>
        </p:nvSpPr>
        <p:spPr>
          <a:xfrm rot="10800000">
            <a:off x="1362527" y="4677554"/>
            <a:ext cx="392109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графич.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10800000">
            <a:off x="1328399" y="4488946"/>
            <a:ext cx="463908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обзорно–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10800000">
            <a:off x="1370426" y="4361946"/>
            <a:ext cx="376730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аналит.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10800000">
            <a:off x="1432408" y="4185251"/>
            <a:ext cx="25234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b="1">
                <a:solidFill>
                  <a:srgbClr val="231F20"/>
                </a:solidFill>
                <a:latin typeface="Palatino Linotype"/>
                <a:cs typeface="Palatino Linotype"/>
              </a:rPr>
              <a:t>в</a:t>
            </a:r>
            <a:r>
              <a:rPr dirty="0" sz="750" spc="30" b="1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dirty="0" sz="750" spc="-30" b="1">
                <a:solidFill>
                  <a:srgbClr val="231F20"/>
                </a:solidFill>
                <a:latin typeface="Palatino Linotype"/>
                <a:cs typeface="Palatino Linotype"/>
              </a:rPr>
              <a:t>т.ч.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10800000">
            <a:off x="1345061" y="4058251"/>
            <a:ext cx="43040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краевед-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10800000">
            <a:off x="1390262" y="3931251"/>
            <a:ext cx="340004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ческие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10800000">
            <a:off x="1322936" y="3770253"/>
            <a:ext cx="47385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5" b="1">
                <a:solidFill>
                  <a:srgbClr val="231F20"/>
                </a:solidFill>
                <a:latin typeface="Palatino Linotype"/>
                <a:cs typeface="Palatino Linotype"/>
              </a:rPr>
              <a:t>Интернет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10800000">
            <a:off x="1357162" y="3597444"/>
            <a:ext cx="406292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5" b="1">
                <a:solidFill>
                  <a:srgbClr val="231F20"/>
                </a:solidFill>
                <a:latin typeface="Palatino Linotype"/>
                <a:cs typeface="Palatino Linotype"/>
              </a:rPr>
              <a:t>CD-</a:t>
            </a:r>
            <a:r>
              <a:rPr dirty="0" sz="750" spc="-75" b="1">
                <a:solidFill>
                  <a:srgbClr val="231F20"/>
                </a:solidFill>
                <a:latin typeface="Palatino Linotype"/>
                <a:cs typeface="Palatino Linotype"/>
              </a:rPr>
              <a:t>ROM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10800000">
            <a:off x="1320752" y="3409954"/>
            <a:ext cx="47945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Правовой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4" name="object 24" descr=""/>
          <p:cNvSpPr txBox="1"/>
          <p:nvPr/>
        </p:nvSpPr>
        <p:spPr>
          <a:xfrm rot="10800000">
            <a:off x="1347936" y="3282954"/>
            <a:ext cx="424835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системы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5" name="object 25" descr=""/>
          <p:cNvSpPr txBox="1"/>
          <p:nvPr/>
        </p:nvSpPr>
        <p:spPr>
          <a:xfrm rot="10800000">
            <a:off x="1371855" y="3155954"/>
            <a:ext cx="376730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Гарант-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6" name="object 26" descr=""/>
          <p:cNvSpPr txBox="1"/>
          <p:nvPr/>
        </p:nvSpPr>
        <p:spPr>
          <a:xfrm rot="10800000">
            <a:off x="1422266" y="3028954"/>
            <a:ext cx="276034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30" b="1">
                <a:solidFill>
                  <a:srgbClr val="231F20"/>
                </a:solidFill>
                <a:latin typeface="Palatino Linotype"/>
                <a:cs typeface="Palatino Linotype"/>
              </a:rPr>
              <a:t>инфо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7" name="object 27" descr=""/>
          <p:cNvSpPr txBox="1"/>
          <p:nvPr/>
        </p:nvSpPr>
        <p:spPr>
          <a:xfrm rot="10800000">
            <a:off x="1320752" y="2849249"/>
            <a:ext cx="47945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Правовой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8" name="object 28" descr=""/>
          <p:cNvSpPr txBox="1"/>
          <p:nvPr/>
        </p:nvSpPr>
        <p:spPr>
          <a:xfrm rot="10800000">
            <a:off x="1347936" y="2722249"/>
            <a:ext cx="424835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системы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29" name="object 29" descr=""/>
          <p:cNvSpPr txBox="1"/>
          <p:nvPr/>
        </p:nvSpPr>
        <p:spPr>
          <a:xfrm rot="10800000">
            <a:off x="1340921" y="2595249"/>
            <a:ext cx="439080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0" b="1">
                <a:solidFill>
                  <a:srgbClr val="231F20"/>
                </a:solidFill>
                <a:latin typeface="Palatino Linotype"/>
                <a:cs typeface="Palatino Linotype"/>
              </a:rPr>
              <a:t>Консуль-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0" name="object 30" descr=""/>
          <p:cNvSpPr txBox="1"/>
          <p:nvPr/>
        </p:nvSpPr>
        <p:spPr>
          <a:xfrm rot="10800000">
            <a:off x="1415454" y="2468249"/>
            <a:ext cx="28978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тант+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1" name="object 31" descr=""/>
          <p:cNvSpPr txBox="1"/>
          <p:nvPr/>
        </p:nvSpPr>
        <p:spPr>
          <a:xfrm rot="10800000">
            <a:off x="1372449" y="2305550"/>
            <a:ext cx="372431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5" b="1">
                <a:solidFill>
                  <a:srgbClr val="231F20"/>
                </a:solidFill>
                <a:latin typeface="Palatino Linotype"/>
                <a:cs typeface="Palatino Linotype"/>
              </a:rPr>
              <a:t>Электр.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2" name="object 32" descr=""/>
          <p:cNvSpPr txBox="1"/>
          <p:nvPr/>
        </p:nvSpPr>
        <p:spPr>
          <a:xfrm rot="10800000">
            <a:off x="1342647" y="2178550"/>
            <a:ext cx="435362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каталога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3" name="object 33" descr=""/>
          <p:cNvSpPr txBox="1"/>
          <p:nvPr/>
        </p:nvSpPr>
        <p:spPr>
          <a:xfrm rot="10800000">
            <a:off x="1320663" y="1975743"/>
            <a:ext cx="479456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печатных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4" name="object 34" descr=""/>
          <p:cNvSpPr txBox="1"/>
          <p:nvPr/>
        </p:nvSpPr>
        <p:spPr>
          <a:xfrm rot="10800000">
            <a:off x="1422311" y="1848743"/>
            <a:ext cx="276034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доку-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5" name="object 35" descr=""/>
          <p:cNvSpPr txBox="1"/>
          <p:nvPr/>
        </p:nvSpPr>
        <p:spPr>
          <a:xfrm rot="10800000">
            <a:off x="1377467" y="1721756"/>
            <a:ext cx="365682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ментов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6" name="object 36" descr=""/>
          <p:cNvSpPr txBox="1"/>
          <p:nvPr/>
        </p:nvSpPr>
        <p:spPr>
          <a:xfrm rot="10800000">
            <a:off x="1395019" y="1428450"/>
            <a:ext cx="330871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5" b="1">
                <a:solidFill>
                  <a:srgbClr val="231F20"/>
                </a:solidFill>
                <a:latin typeface="Palatino Linotype"/>
                <a:cs typeface="Palatino Linotype"/>
              </a:rPr>
              <a:t>другое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7" name="object 37" descr=""/>
          <p:cNvSpPr txBox="1"/>
          <p:nvPr/>
        </p:nvSpPr>
        <p:spPr>
          <a:xfrm rot="10800000">
            <a:off x="1327338" y="1127447"/>
            <a:ext cx="462665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20" b="1">
                <a:solidFill>
                  <a:srgbClr val="231F20"/>
                </a:solidFill>
                <a:latin typeface="Palatino Linotype"/>
                <a:cs typeface="Palatino Linotype"/>
              </a:rPr>
              <a:t>Методич.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8" name="object 38" descr=""/>
          <p:cNvSpPr txBox="1"/>
          <p:nvPr/>
        </p:nvSpPr>
        <p:spPr>
          <a:xfrm rot="10800000">
            <a:off x="1323424" y="1000447"/>
            <a:ext cx="470747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30" b="1">
                <a:solidFill>
                  <a:srgbClr val="231F20"/>
                </a:solidFill>
                <a:latin typeface="Palatino Linotype"/>
                <a:cs typeface="Palatino Linotype"/>
              </a:rPr>
              <a:t>Консульт.</a:t>
            </a:r>
            <a:endParaRPr sz="750">
              <a:latin typeface="Palatino Linotype"/>
              <a:cs typeface="Palatino Linotype"/>
            </a:endParaRPr>
          </a:p>
        </p:txBody>
      </p:sp>
      <p:sp>
        <p:nvSpPr>
          <p:cNvPr id="39" name="object 39" descr=""/>
          <p:cNvSpPr txBox="1"/>
          <p:nvPr/>
        </p:nvSpPr>
        <p:spPr>
          <a:xfrm rot="10800000">
            <a:off x="1374201" y="750536"/>
            <a:ext cx="372431" cy="95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45"/>
              </a:lnSpc>
            </a:pPr>
            <a:r>
              <a:rPr dirty="0" sz="750" spc="-10" b="1">
                <a:solidFill>
                  <a:srgbClr val="231F20"/>
                </a:solidFill>
                <a:latin typeface="Palatino Linotype"/>
                <a:cs typeface="Palatino Linotype"/>
              </a:rPr>
              <a:t>Отказы</a:t>
            </a:r>
            <a:endParaRPr sz="750">
              <a:latin typeface="Palatino Linotype"/>
              <a:cs typeface="Palatino Linotype"/>
            </a:endParaRPr>
          </a:p>
        </p:txBody>
      </p:sp>
      <p:graphicFrame>
        <p:nvGraphicFramePr>
          <p:cNvPr id="40" name="object 40" descr=""/>
          <p:cNvGraphicFramePr>
            <a:graphicFrameLocks noGrp="1"/>
          </p:cNvGraphicFramePr>
          <p:nvPr/>
        </p:nvGraphicFramePr>
        <p:xfrm>
          <a:off x="1065185" y="684009"/>
          <a:ext cx="4164329" cy="61086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185"/>
                <a:gridCol w="56642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600"/>
                <a:gridCol w="101599"/>
                <a:gridCol w="101600"/>
                <a:gridCol w="101600"/>
                <a:gridCol w="101600"/>
                <a:gridCol w="101600"/>
                <a:gridCol w="101600"/>
                <a:gridCol w="255270"/>
              </a:tblGrid>
              <a:tr h="239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867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1630">
                <a:tc rowSpan="7"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справки</a:t>
                      </a:r>
                      <a:r>
                        <a:rPr dirty="0" sz="800" spc="3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выполнены</a:t>
                      </a:r>
                      <a:r>
                        <a:rPr dirty="0" sz="800" spc="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</a:t>
                      </a:r>
                      <a:r>
                        <a:rPr dirty="0" sz="800" spc="3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использованием: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984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448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759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797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10209">
                <a:tc rowSpan="5">
                  <a:txBody>
                    <a:bodyPr/>
                    <a:lstStyle/>
                    <a:p>
                      <a:pPr marL="4794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типы</a:t>
                      </a:r>
                      <a:r>
                        <a:rPr dirty="0" sz="800" spc="1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справок</a:t>
                      </a:r>
                      <a:endParaRPr sz="8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67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5397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42862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69850" indent="85725">
                        <a:lnSpc>
                          <a:spcPct val="107100"/>
                        </a:lnSpc>
                        <a:spcBef>
                          <a:spcPts val="65"/>
                        </a:spcBef>
                      </a:pPr>
                      <a:r>
                        <a:rPr dirty="0" sz="700" spc="-25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За</a:t>
                      </a:r>
                      <a:r>
                        <a:rPr dirty="0" sz="700" spc="50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231F20"/>
                          </a:solidFill>
                          <a:latin typeface="Palatino Linotype"/>
                          <a:cs typeface="Palatino Linotype"/>
                        </a:rPr>
                        <a:t>месяц</a:t>
                      </a:r>
                      <a:endParaRPr sz="700">
                        <a:latin typeface="Palatino Linotype"/>
                        <a:cs typeface="Palatino Linotype"/>
                      </a:endParaRPr>
                    </a:p>
                  </a:txBody>
                  <a:tcPr marL="0" marR="0" marB="0" marT="8255" vert="vert27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25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08144"/>
            <a:ext cx="4100195" cy="5971540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3319779">
              <a:lnSpc>
                <a:spcPct val="100000"/>
              </a:lnSpc>
              <a:spcBef>
                <a:spcPts val="615"/>
              </a:spcBef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Приложение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  <a:p>
            <a:pPr marL="850900">
              <a:lnSpc>
                <a:spcPct val="100000"/>
              </a:lnSpc>
              <a:spcBef>
                <a:spcPts val="565"/>
              </a:spcBef>
            </a:pPr>
            <a:r>
              <a:rPr dirty="0" sz="1100" spc="-40" b="1">
                <a:solidFill>
                  <a:srgbClr val="231F20"/>
                </a:solidFill>
                <a:latin typeface="Calibri"/>
                <a:cs typeface="Calibri"/>
              </a:rPr>
              <a:t>Формулы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расчёта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основных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 показателей</a:t>
            </a:r>
            <a:endParaRPr sz="1100">
              <a:latin typeface="Calibri"/>
              <a:cs typeface="Calibri"/>
            </a:endParaRPr>
          </a:p>
          <a:p>
            <a:pPr marL="192405" marR="955675">
              <a:lnSpc>
                <a:spcPct val="100000"/>
              </a:lnSpc>
              <a:spcBef>
                <a:spcPts val="26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Читаемость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книговыдач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читателей.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Посещаемость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читателей.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Средняя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дневная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посещаемость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год: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ра-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бочих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дней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год.</a:t>
            </a:r>
            <a:endParaRPr sz="1000">
              <a:latin typeface="Calibri"/>
              <a:cs typeface="Calibri"/>
            </a:endParaRPr>
          </a:p>
          <a:p>
            <a:pPr marL="192405" marR="1143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Обращаемость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книговыдач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объём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фонда.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Книгообеспеченность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объём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читателей.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Книгообеспеченность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жителя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общий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территории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жителей.</a:t>
            </a:r>
            <a:endParaRPr sz="1000">
              <a:latin typeface="Calibri"/>
              <a:cs typeface="Calibri"/>
            </a:endParaRPr>
          </a:p>
          <a:p>
            <a:pPr algn="just"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Плотность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сети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территории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территории.</a:t>
            </a:r>
            <a:endParaRPr sz="1000">
              <a:latin typeface="Calibri"/>
              <a:cs typeface="Calibri"/>
            </a:endParaRPr>
          </a:p>
          <a:p>
            <a:pPr algn="just" marL="12700" marR="698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Доступность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территории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число библиотек.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(Плотность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доступность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характеризуют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распространённость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сети: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больше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единицу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территории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чем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меньше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территория,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приходящаяся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одну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библиотеку,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тем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легче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на-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селению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пользоваться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общественной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книгой).</a:t>
            </a:r>
            <a:endParaRPr sz="1000">
              <a:latin typeface="Calibri"/>
              <a:cs typeface="Calibri"/>
            </a:endParaRPr>
          </a:p>
          <a:p>
            <a:pPr algn="just" marL="381000">
              <a:lnSpc>
                <a:spcPct val="100000"/>
              </a:lnSpc>
              <a:spcBef>
                <a:spcPts val="565"/>
              </a:spcBef>
            </a:pPr>
            <a:r>
              <a:rPr dirty="0" sz="1100" spc="-40" b="1">
                <a:solidFill>
                  <a:srgbClr val="231F20"/>
                </a:solidFill>
                <a:latin typeface="Calibri"/>
                <a:cs typeface="Calibri"/>
              </a:rPr>
              <a:t>Формулы</a:t>
            </a:r>
            <a:r>
              <a:rPr dirty="0" sz="1100" spc="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расчета</a:t>
            </a:r>
            <a:r>
              <a:rPr dirty="0" sz="1100" spc="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относительных</a:t>
            </a:r>
            <a:r>
              <a:rPr dirty="0" sz="1100" spc="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100" spc="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40" b="1">
                <a:solidFill>
                  <a:srgbClr val="231F20"/>
                </a:solidFill>
                <a:latin typeface="Calibri"/>
                <a:cs typeface="Calibri"/>
              </a:rPr>
              <a:t>средних</a:t>
            </a:r>
            <a:r>
              <a:rPr dirty="0" sz="1100" spc="5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endParaRPr sz="11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  <a:spcBef>
                <a:spcPts val="26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Обращаемость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экз.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книговыда-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объём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(состоит)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Книгообеспеченность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всего,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экз.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объём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(состоит)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Процент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печатной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литературы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ментов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Процент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изданий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количество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изданий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Процент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аудиовизуальных</a:t>
            </a:r>
            <a:r>
              <a:rPr dirty="0" sz="1000" spc="2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материалов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аудиовизуаль-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материалов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х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Процент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языках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объём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языках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всего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х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L="12700" marR="889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Процент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фонда</a:t>
            </a:r>
            <a:r>
              <a:rPr dirty="0" sz="1000" spc="3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иностранных</a:t>
            </a:r>
            <a:r>
              <a:rPr dirty="0" sz="1000" spc="3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языках</a:t>
            </a:r>
            <a:r>
              <a:rPr dirty="0" sz="1000" spc="3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3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документов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иностранных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языках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L="12700" marR="1143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читателей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библиотеку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человек.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endParaRPr sz="1000">
              <a:latin typeface="Calibri"/>
              <a:cs typeface="Calibri"/>
            </a:endParaRPr>
          </a:p>
          <a:p>
            <a:pPr marL="192405" marR="1143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Посещаемость,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человек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пользователей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библиотеку,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человек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посеще-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ний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r>
              <a:rPr dirty="0" spc="-25"/>
              <a:t>26</a:t>
            </a: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095115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6350" indent="17970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Читаемость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всего,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экземпляров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книговыдачи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пользо- вателей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читателей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работника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чело-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век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работника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персонала,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чело-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век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Книговыдача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работника,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экземпляров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книговы-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дача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специалистов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работников 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библиотечным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образованием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(высшим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+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средним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специальным)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библиотеку,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человек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Поступление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средств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библиотеку,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тыс.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руб.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средств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endParaRPr sz="1000">
              <a:latin typeface="Calibri"/>
              <a:cs typeface="Calibri"/>
            </a:endParaRPr>
          </a:p>
          <a:p>
            <a:pPr algn="just" marL="12700" marR="5715" indent="179705">
              <a:lnSpc>
                <a:spcPct val="100000"/>
              </a:lnSpc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Поступление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средств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одного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пользователя,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руб.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средств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поступлений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учредителя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 общей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 =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учредите-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ля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100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бюджетов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общей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бюджета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поступило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оплату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труда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общей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зара-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ботную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плату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100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комплектование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общей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ком-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плектование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капитальный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ремонт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поступило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капитальный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ремонт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100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предпринимательства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предпринима-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тельства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уставной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деятельности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поступило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уставной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деятельности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расходов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заработную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плату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сумме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расходов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израсходовано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оплату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труда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израсходовано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0">
                <a:solidFill>
                  <a:srgbClr val="231F20"/>
                </a:solidFill>
                <a:latin typeface="Calibri"/>
                <a:cs typeface="Calibri"/>
              </a:rPr>
              <a:t>*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 algn="just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Средняя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зарплата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(месяц),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руб.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израсхо-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довано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оплату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труда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персо-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нала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  <a:p>
            <a:pPr algn="r" marL="12700" marR="635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Средняя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зарплата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(год),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руб.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израсходо-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вано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оплату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труда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персонала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основного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персонала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средств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одного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жителя,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чис-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население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(районы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края,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край)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63299" y="673595"/>
            <a:ext cx="409384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Новые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поступления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экз.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1000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жит.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поступило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(гр.3)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(фон-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ды)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(районы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края,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край)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*1000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Книгообеспеченность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одного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жителя,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всего,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экз.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(состоит)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(районы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края,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край)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Среднее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библиотеку,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человек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число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охвата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библиотечным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обслуживанием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телей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жителей)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*100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охвата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городского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населения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городской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местности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городского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*100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%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охвата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сельского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селе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число-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сельского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населения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*100.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78864" y="658126"/>
            <a:ext cx="26625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5315" marR="5080" indent="-603250">
              <a:lnSpc>
                <a:spcPct val="111100"/>
              </a:lnSpc>
              <a:spcBef>
                <a:spcPts val="100"/>
              </a:spcBef>
            </a:pP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Национальная</a:t>
            </a:r>
            <a:r>
              <a:rPr dirty="0" sz="9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9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Республики</a:t>
            </a:r>
            <a:r>
              <a:rPr dirty="0" sz="9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Саха</a:t>
            </a:r>
            <a:r>
              <a:rPr dirty="0" sz="9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(Якутия)</a:t>
            </a:r>
            <a:r>
              <a:rPr dirty="0" sz="900" spc="5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Научно-методический</a:t>
            </a:r>
            <a:r>
              <a:rPr dirty="0" sz="9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центр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20067" y="3096526"/>
            <a:ext cx="3189605" cy="33020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19"/>
              </a:spcBef>
            </a:pP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СТАТИСТИЧЕСКИЙ</a:t>
            </a:r>
            <a:r>
              <a:rPr dirty="0" sz="900" spc="10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7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900" spc="8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ПОКАЗАТЕЛЕЙ</a:t>
            </a:r>
            <a:r>
              <a:rPr dirty="0" sz="900" spc="1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В</a:t>
            </a:r>
            <a:r>
              <a:rPr dirty="0" sz="900" spc="1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40" b="1">
                <a:solidFill>
                  <a:srgbClr val="231F20"/>
                </a:solidFill>
                <a:latin typeface="Century Gothic"/>
                <a:cs typeface="Century Gothic"/>
              </a:rPr>
              <a:t>БИБЛИОТЕКЕ</a:t>
            </a:r>
            <a:endParaRPr sz="9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900" spc="80">
                <a:solidFill>
                  <a:srgbClr val="231F20"/>
                </a:solidFill>
                <a:latin typeface="Calibri"/>
                <a:cs typeface="Calibri"/>
              </a:rPr>
              <a:t>МЕТОДИЧЕСКАЯ</a:t>
            </a:r>
            <a:r>
              <a:rPr dirty="0" sz="9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70">
                <a:solidFill>
                  <a:srgbClr val="231F20"/>
                </a:solidFill>
                <a:latin typeface="Calibri"/>
                <a:cs typeface="Calibri"/>
              </a:rPr>
              <a:t>КОНСУЛЬТАЦИЯ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290635" y="6296921"/>
            <a:ext cx="6388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4780">
              <a:lnSpc>
                <a:spcPct val="111100"/>
              </a:lnSpc>
              <a:spcBef>
                <a:spcPts val="100"/>
              </a:spcBef>
            </a:pP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Якутск</a:t>
            </a:r>
            <a:r>
              <a:rPr dirty="0" sz="900" spc="5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ИЦ</a:t>
            </a:r>
            <a:r>
              <a:rPr dirty="0" sz="9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НБ</a:t>
            </a:r>
            <a:r>
              <a:rPr dirty="0" sz="9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РС(Я)</a:t>
            </a:r>
            <a:endParaRPr sz="900"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20"/>
              </a:spcBef>
            </a:pPr>
            <a:r>
              <a:rPr dirty="0" sz="900" spc="-20">
                <a:solidFill>
                  <a:srgbClr val="231F20"/>
                </a:solidFill>
                <a:latin typeface="Calibri"/>
                <a:cs typeface="Calibri"/>
              </a:rPr>
              <a:t>2025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28067" y="2701899"/>
            <a:ext cx="3189605" cy="1242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100"/>
              </a:spcBef>
            </a:pP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Методическое</a:t>
            </a:r>
            <a:r>
              <a:rPr dirty="0" sz="1000" spc="6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издание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Составитель</a:t>
            </a:r>
            <a:endParaRPr sz="1000">
              <a:latin typeface="Calibri"/>
              <a:cs typeface="Calibri"/>
            </a:endParaRPr>
          </a:p>
          <a:p>
            <a:pPr algn="ctr" marR="1270">
              <a:lnSpc>
                <a:spcPct val="100000"/>
              </a:lnSpc>
            </a:pP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Харлампьева</a:t>
            </a:r>
            <a:r>
              <a:rPr dirty="0" sz="10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Татьяна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Афанасьевна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СТАТИСТИЧЕСКИЙ</a:t>
            </a:r>
            <a:r>
              <a:rPr dirty="0" sz="900" spc="10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7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900" spc="8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ПОКАЗАТЕЛЕЙ</a:t>
            </a:r>
            <a:r>
              <a:rPr dirty="0" sz="900" spc="1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Century Gothic"/>
                <a:cs typeface="Century Gothic"/>
              </a:rPr>
              <a:t>В</a:t>
            </a:r>
            <a:r>
              <a:rPr dirty="0" sz="900" spc="1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40" b="1">
                <a:solidFill>
                  <a:srgbClr val="231F20"/>
                </a:solidFill>
                <a:latin typeface="Century Gothic"/>
                <a:cs typeface="Century Gothic"/>
              </a:rPr>
              <a:t>БИБЛИОТЕКЕ</a:t>
            </a:r>
            <a:endParaRPr sz="900">
              <a:latin typeface="Century Gothic"/>
              <a:cs typeface="Century Gothic"/>
            </a:endParaRPr>
          </a:p>
          <a:p>
            <a:pPr algn="ctr" marR="1270">
              <a:lnSpc>
                <a:spcPct val="100000"/>
              </a:lnSpc>
              <a:spcBef>
                <a:spcPts val="120"/>
              </a:spcBef>
            </a:pPr>
            <a:r>
              <a:rPr dirty="0" sz="900" spc="-20" i="1">
                <a:solidFill>
                  <a:srgbClr val="231F20"/>
                </a:solidFill>
                <a:latin typeface="Calibri"/>
                <a:cs typeface="Calibri"/>
              </a:rPr>
              <a:t>Методическая</a:t>
            </a:r>
            <a:r>
              <a:rPr dirty="0" sz="9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 i="1">
                <a:solidFill>
                  <a:srgbClr val="231F20"/>
                </a:solidFill>
                <a:latin typeface="Calibri"/>
                <a:cs typeface="Calibri"/>
              </a:rPr>
              <a:t>консультация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40373" y="4378299"/>
            <a:ext cx="2955290" cy="2463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548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Якутск, «ИЦ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НБ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РС(Я)»,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2025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sz="1000">
              <a:latin typeface="Calibri"/>
              <a:cs typeface="Calibri"/>
            </a:endParaRPr>
          </a:p>
          <a:p>
            <a:pPr marL="783590" marR="431165" indent="-345440">
              <a:lnSpc>
                <a:spcPct val="100000"/>
              </a:lnSpc>
              <a:spcBef>
                <a:spcPts val="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Заведующая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центром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Н.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 i="1">
                <a:solidFill>
                  <a:srgbClr val="231F20"/>
                </a:solidFill>
                <a:latin typeface="Calibri"/>
                <a:cs typeface="Calibri"/>
              </a:rPr>
              <a:t>Э.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Игнатьева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Редактор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А.</a:t>
            </a:r>
            <a:r>
              <a:rPr dirty="0" sz="1000" spc="-4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0" i="1">
                <a:solidFill>
                  <a:srgbClr val="231F20"/>
                </a:solidFill>
                <a:latin typeface="Calibri"/>
                <a:cs typeface="Calibri"/>
              </a:rPr>
              <a:t>М.</a:t>
            </a:r>
            <a:r>
              <a:rPr dirty="0" sz="1000" spc="-7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Анисимова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Дизайн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 i="1">
                <a:solidFill>
                  <a:srgbClr val="231F20"/>
                </a:solidFill>
                <a:latin typeface="Calibri"/>
                <a:cs typeface="Calibri"/>
              </a:rPr>
              <a:t>О.</a:t>
            </a:r>
            <a:r>
              <a:rPr dirty="0" sz="1000" spc="-6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А.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Камшилина</a:t>
            </a:r>
            <a:endParaRPr sz="1000">
              <a:latin typeface="Calibri"/>
              <a:cs typeface="Calibri"/>
            </a:endParaRPr>
          </a:p>
          <a:p>
            <a:pPr marL="687070">
              <a:lnSpc>
                <a:spcPct val="100000"/>
              </a:lnSpc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Комп.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верстка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0" i="1">
                <a:solidFill>
                  <a:srgbClr val="231F20"/>
                </a:solidFill>
                <a:latin typeface="Calibri"/>
                <a:cs typeface="Calibri"/>
              </a:rPr>
              <a:t>Л.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И.</a:t>
            </a:r>
            <a:r>
              <a:rPr dirty="0" sz="1000" spc="-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Давыдова</a:t>
            </a:r>
            <a:endParaRPr sz="1000">
              <a:latin typeface="Calibri"/>
              <a:cs typeface="Calibri"/>
            </a:endParaRPr>
          </a:p>
          <a:p>
            <a:pPr marL="602615" marR="594995" indent="636905">
              <a:lnSpc>
                <a:spcPct val="100000"/>
              </a:lnSpc>
              <a:spcBef>
                <a:spcPts val="12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Заказ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№</a:t>
            </a:r>
            <a:r>
              <a:rPr dirty="0" sz="1000" spc="5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Подписано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печать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24.11.2025</a:t>
            </a:r>
            <a:endParaRPr sz="1000">
              <a:latin typeface="Calibri"/>
              <a:cs typeface="Calibri"/>
            </a:endParaRPr>
          </a:p>
          <a:p>
            <a:pPr marL="667385" marR="480695" indent="-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Формат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60х84/8.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Гарнитура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PT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Sans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Объем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1,75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п.л.</a:t>
            </a:r>
            <a:r>
              <a:rPr dirty="0" sz="1000" spc="-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Тираж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50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экз.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sz="1000">
              <a:latin typeface="Calibri"/>
              <a:cs typeface="Calibri"/>
            </a:endParaRPr>
          </a:p>
          <a:p>
            <a:pPr marL="598805" marR="5080" indent="-58674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Национальная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Республики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Саха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(Якутия)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677018,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г.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Якутск,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пр.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Ленина,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5328005" cy="7559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300" y="673366"/>
            <a:ext cx="1021715" cy="43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УДК</a:t>
            </a:r>
            <a:r>
              <a:rPr dirty="0" sz="9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31:027</a:t>
            </a:r>
            <a:r>
              <a:rPr dirty="0" sz="9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(571.56)</a:t>
            </a:r>
            <a:r>
              <a:rPr dirty="0" sz="900" spc="5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ББК</a:t>
            </a:r>
            <a:r>
              <a:rPr dirty="0" sz="9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78.34(2Рос.Яку)</a:t>
            </a:r>
            <a:endParaRPr sz="900">
              <a:latin typeface="Calibri"/>
              <a:cs typeface="Calibri"/>
            </a:endParaRPr>
          </a:p>
          <a:p>
            <a:pPr marL="256540">
              <a:lnSpc>
                <a:spcPts val="1060"/>
              </a:lnSpc>
            </a:pPr>
            <a:r>
              <a:rPr dirty="0" sz="900" spc="-25">
                <a:solidFill>
                  <a:srgbClr val="231F20"/>
                </a:solidFill>
                <a:latin typeface="Calibri"/>
                <a:cs typeface="Calibri"/>
              </a:rPr>
              <a:t>С78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010587" y="1981034"/>
            <a:ext cx="1415415" cy="43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445">
              <a:lnSpc>
                <a:spcPts val="1075"/>
              </a:lnSpc>
              <a:spcBef>
                <a:spcPts val="100"/>
              </a:spcBef>
            </a:pPr>
            <a:r>
              <a:rPr dirty="0" sz="900" spc="-10" i="1">
                <a:solidFill>
                  <a:srgbClr val="231F20"/>
                </a:solidFill>
                <a:latin typeface="Calibri"/>
                <a:cs typeface="Calibri"/>
              </a:rPr>
              <a:t>Составитель</a:t>
            </a:r>
            <a:endParaRPr sz="900">
              <a:latin typeface="Calibri"/>
              <a:cs typeface="Calibri"/>
            </a:endParaRPr>
          </a:p>
          <a:p>
            <a:pPr algn="ctr" marL="12065">
              <a:lnSpc>
                <a:spcPts val="1070"/>
              </a:lnSpc>
            </a:pPr>
            <a:r>
              <a:rPr dirty="0" sz="900" spc="-10" b="1" i="1">
                <a:solidFill>
                  <a:srgbClr val="231F20"/>
                </a:solidFill>
                <a:latin typeface="Century Gothic"/>
                <a:cs typeface="Century Gothic"/>
              </a:rPr>
              <a:t>Т.</a:t>
            </a:r>
            <a:r>
              <a:rPr dirty="0" sz="900" spc="-150" b="1" i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-85" b="1" i="1">
                <a:solidFill>
                  <a:srgbClr val="231F20"/>
                </a:solidFill>
                <a:latin typeface="Century Gothic"/>
                <a:cs typeface="Century Gothic"/>
              </a:rPr>
              <a:t>А.</a:t>
            </a:r>
            <a:r>
              <a:rPr dirty="0" sz="900" spc="-114" b="1" i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900" spc="-35" b="1" i="1">
                <a:solidFill>
                  <a:srgbClr val="231F20"/>
                </a:solidFill>
                <a:latin typeface="Century Gothic"/>
                <a:cs typeface="Century Gothic"/>
              </a:rPr>
              <a:t>Харлампьева,</a:t>
            </a:r>
            <a:endParaRPr sz="900">
              <a:latin typeface="Century Gothic"/>
              <a:cs typeface="Century Gothic"/>
            </a:endParaRPr>
          </a:p>
          <a:p>
            <a:pPr algn="ctr">
              <a:lnSpc>
                <a:spcPts val="1075"/>
              </a:lnSpc>
            </a:pPr>
            <a:r>
              <a:rPr dirty="0" sz="900" spc="-10" i="1">
                <a:solidFill>
                  <a:srgbClr val="231F20"/>
                </a:solidFill>
                <a:latin typeface="Calibri"/>
                <a:cs typeface="Calibri"/>
              </a:rPr>
              <a:t>главный</a:t>
            </a:r>
            <a:r>
              <a:rPr dirty="0" sz="9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25" i="1">
                <a:solidFill>
                  <a:srgbClr val="231F20"/>
                </a:solidFill>
                <a:latin typeface="Calibri"/>
                <a:cs typeface="Calibri"/>
              </a:rPr>
              <a:t>библиотекарь</a:t>
            </a:r>
            <a:r>
              <a:rPr dirty="0" sz="9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25" i="1">
                <a:solidFill>
                  <a:srgbClr val="231F20"/>
                </a:solidFill>
                <a:latin typeface="Calibri"/>
                <a:cs typeface="Calibri"/>
              </a:rPr>
              <a:t>НМЦ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71300" y="5315089"/>
            <a:ext cx="4104004" cy="1500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539750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dirty="0" sz="1000" spc="-125" b="1">
                <a:solidFill>
                  <a:srgbClr val="231F20"/>
                </a:solidFill>
                <a:latin typeface="Century Gothic"/>
                <a:cs typeface="Century Gothic"/>
              </a:rPr>
              <a:t>Статистический</a:t>
            </a:r>
            <a:r>
              <a:rPr dirty="0" sz="1000" spc="5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4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5" b="1">
                <a:solidFill>
                  <a:srgbClr val="231F20"/>
                </a:solidFill>
                <a:latin typeface="Century Gothic"/>
                <a:cs typeface="Century Gothic"/>
              </a:rPr>
              <a:t>показателей</a:t>
            </a:r>
            <a:r>
              <a:rPr dirty="0" sz="1000" spc="7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b="1">
                <a:solidFill>
                  <a:srgbClr val="231F20"/>
                </a:solidFill>
                <a:latin typeface="Century Gothic"/>
                <a:cs typeface="Century Gothic"/>
              </a:rPr>
              <a:t>в</a:t>
            </a:r>
            <a:r>
              <a:rPr dirty="0" sz="1000" spc="7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85" b="1">
                <a:solidFill>
                  <a:srgbClr val="231F20"/>
                </a:solidFill>
                <a:latin typeface="Century Gothic"/>
                <a:cs typeface="Century Gothic"/>
              </a:rPr>
              <a:t>библиотеке:</a:t>
            </a:r>
            <a:r>
              <a:rPr dirty="0" sz="1000" spc="9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методическая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С78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консультация</a:t>
            </a:r>
            <a:r>
              <a:rPr dirty="0" baseline="2777" sz="1500" spc="112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dirty="0" baseline="2777" sz="1500" spc="112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Составитель </a:t>
            </a:r>
            <a:r>
              <a:rPr dirty="0" baseline="2777" sz="1500" spc="-67">
                <a:solidFill>
                  <a:srgbClr val="231F20"/>
                </a:solidFill>
                <a:latin typeface="Calibri"/>
                <a:cs typeface="Calibri"/>
              </a:rPr>
              <a:t>Т. </a:t>
            </a:r>
            <a:r>
              <a:rPr dirty="0" baseline="2777" sz="1500" spc="-15">
                <a:solidFill>
                  <a:srgbClr val="231F20"/>
                </a:solidFill>
                <a:latin typeface="Calibri"/>
                <a:cs typeface="Calibri"/>
              </a:rPr>
              <a:t>А.</a:t>
            </a:r>
            <a:r>
              <a:rPr dirty="0" baseline="2777" sz="15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Харлампьева</a:t>
            </a:r>
            <a:r>
              <a:rPr dirty="0" baseline="2777" sz="1500" spc="112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;</a:t>
            </a:r>
            <a:r>
              <a:rPr dirty="0" baseline="2777" sz="1500" spc="112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>
                <a:solidFill>
                  <a:srgbClr val="231F20"/>
                </a:solidFill>
                <a:latin typeface="Calibri"/>
                <a:cs typeface="Calibri"/>
              </a:rPr>
              <a:t>Национальная</a:t>
            </a:r>
            <a:r>
              <a:rPr dirty="0" baseline="2777" sz="1500" spc="112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baseline="2777" sz="1500" spc="-30">
                <a:solidFill>
                  <a:srgbClr val="231F20"/>
                </a:solidFill>
                <a:latin typeface="Calibri"/>
                <a:cs typeface="Calibri"/>
              </a:rPr>
              <a:t>биб-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лиотека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Республики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Саха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(Якутия),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Научно-методический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центр.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endParaRPr sz="1000">
              <a:latin typeface="Calibri"/>
              <a:cs typeface="Calibri"/>
            </a:endParaRPr>
          </a:p>
          <a:p>
            <a:pPr marL="37211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Якутск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ИЦ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НБ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РС(Я),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2025.</a:t>
            </a:r>
            <a:r>
              <a:rPr dirty="0" sz="1000" spc="-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28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с.</a:t>
            </a:r>
            <a:endParaRPr sz="1000">
              <a:latin typeface="Calibri"/>
              <a:cs typeface="Calibri"/>
            </a:endParaRPr>
          </a:p>
          <a:p>
            <a:pPr marL="552450">
              <a:lnSpc>
                <a:spcPct val="100000"/>
              </a:lnSpc>
              <a:spcBef>
                <a:spcPts val="250"/>
              </a:spcBef>
            </a:pP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Агентство</a:t>
            </a:r>
            <a:r>
              <a:rPr dirty="0" sz="9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CIP</a:t>
            </a:r>
            <a:r>
              <a:rPr dirty="0" sz="9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НБР</a:t>
            </a:r>
            <a:r>
              <a:rPr dirty="0" sz="9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Calibri"/>
                <a:cs typeface="Calibri"/>
              </a:rPr>
              <a:t>Саха</a:t>
            </a:r>
            <a:endParaRPr sz="900">
              <a:latin typeface="Calibri"/>
              <a:cs typeface="Calibri"/>
            </a:endParaRPr>
          </a:p>
          <a:p>
            <a:pPr algn="r" marL="3084195" marR="14604">
              <a:lnSpc>
                <a:spcPts val="1070"/>
              </a:lnSpc>
              <a:spcBef>
                <a:spcPts val="885"/>
              </a:spcBef>
            </a:pP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УДК</a:t>
            </a:r>
            <a:r>
              <a:rPr dirty="0" sz="9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31:027</a:t>
            </a:r>
            <a:r>
              <a:rPr dirty="0" sz="9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(571.56)</a:t>
            </a:r>
            <a:r>
              <a:rPr dirty="0" sz="900" spc="5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ББК</a:t>
            </a:r>
            <a:r>
              <a:rPr dirty="0" sz="9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Calibri"/>
                <a:cs typeface="Calibri"/>
              </a:rPr>
              <a:t>78.34(2Рос.Яку)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900">
              <a:latin typeface="Calibri"/>
              <a:cs typeface="Calibri"/>
            </a:endParaRPr>
          </a:p>
          <a:p>
            <a:pPr marL="2045970">
              <a:lnSpc>
                <a:spcPct val="100000"/>
              </a:lnSpc>
            </a:pP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©</a:t>
            </a:r>
            <a:r>
              <a:rPr dirty="0" sz="9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Национальная</a:t>
            </a:r>
            <a:r>
              <a:rPr dirty="0" sz="9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библиотека</a:t>
            </a:r>
            <a:r>
              <a:rPr dirty="0" sz="9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231F20"/>
                </a:solidFill>
                <a:latin typeface="Calibri"/>
                <a:cs typeface="Calibri"/>
              </a:rPr>
              <a:t>РС(Я),</a:t>
            </a:r>
            <a:r>
              <a:rPr dirty="0" sz="9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Calibri"/>
                <a:cs typeface="Calibri"/>
              </a:rPr>
              <a:t>2025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2570289" y="6903433"/>
            <a:ext cx="8001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50">
                <a:solidFill>
                  <a:srgbClr val="231F20"/>
                </a:solidFill>
                <a:latin typeface="Arial Narrow"/>
                <a:cs typeface="Arial Narrow"/>
              </a:rPr>
              <a:t>3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1624304"/>
            <a:ext cx="4104640" cy="5175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6350" indent="179705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Статистические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данные</a:t>
            </a:r>
            <a:r>
              <a:rPr dirty="0" sz="1000" spc="3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необходимы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3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управления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библиотекой,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однако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значение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этим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ограничивается.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предоставлении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по-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литикам,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финансовым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организациям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широкой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общественности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они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могут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влиять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стратегическое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планирование,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вызывать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укреплять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чув-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ство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уверенности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общества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библиотеках.</a:t>
            </a:r>
            <a:endParaRPr sz="10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Новая</a:t>
            </a:r>
            <a:r>
              <a:rPr dirty="0" sz="1000" spc="2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социально-экономическая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реальность,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которой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функциони-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руют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современные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библиотеки,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требует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особого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внимания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вопросам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регулирования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учета.</a:t>
            </a:r>
            <a:endParaRPr sz="1000">
              <a:latin typeface="Calibri"/>
              <a:cs typeface="Calibri"/>
            </a:endParaRPr>
          </a:p>
          <a:p>
            <a:pPr algn="just" marL="12700" marR="1270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связи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существенными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изменениями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функционала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пос-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ледние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годы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возникла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объективная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необходимость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пересмотра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тех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по-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казателей,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которым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оценивается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работа.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Особенно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это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относится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использованию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новых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информационных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технологий.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Так,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библиотеках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стремительно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растет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пользователей,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обращающихся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ку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через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электронные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информационные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сети,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растет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собственных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электронных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документов,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но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этих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ведется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всегда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везде.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Целью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является: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предоставление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полной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до-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стоверной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состоянии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рабо-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ты.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Библиотечная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статистика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важна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только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библиотечного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дела,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сферы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культуры,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так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как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позволяет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сравнивать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развитие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тех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или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иных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учреждений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данной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сферы,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выявлять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возникающие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тенденции,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оценивать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перспективы.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Опыт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учит,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что</a:t>
            </a:r>
            <a:r>
              <a:rPr dirty="0" sz="1000" spc="25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наглядность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сравнительных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таблиц,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графиков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диаграмм,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преобразованы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статистические данные,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помогает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общении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учредителем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способствует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получению финансирования.</a:t>
            </a:r>
            <a:endParaRPr sz="1000">
              <a:latin typeface="Calibri"/>
              <a:cs typeface="Calibri"/>
            </a:endParaRPr>
          </a:p>
          <a:p>
            <a:pPr algn="just" marL="821690">
              <a:lnSpc>
                <a:spcPct val="100000"/>
              </a:lnSpc>
              <a:spcBef>
                <a:spcPts val="565"/>
              </a:spcBef>
            </a:pP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Регламенты</a:t>
            </a:r>
            <a:r>
              <a:rPr dirty="0" sz="1100" spc="2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25" b="1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100" spc="2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деятельности</a:t>
            </a:r>
            <a:endParaRPr sz="1100">
              <a:latin typeface="Calibri"/>
              <a:cs typeface="Calibri"/>
            </a:endParaRPr>
          </a:p>
          <a:p>
            <a:pPr algn="just" marL="12700" marR="15875" indent="179705">
              <a:lnSpc>
                <a:spcPct val="100000"/>
              </a:lnSpc>
              <a:spcBef>
                <a:spcPts val="265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Статистическая</a:t>
            </a:r>
            <a:r>
              <a:rPr dirty="0" sz="1000" spc="3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деятельность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общедоступных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3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регламен-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тируется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целым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рядом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области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федерального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законо-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дательства,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и,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кроме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того,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библиотечная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статистика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объектом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стандартизации.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подаче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следует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учитывать:</a:t>
            </a:r>
            <a:endParaRPr sz="1000">
              <a:latin typeface="Calibri"/>
              <a:cs typeface="Calibri"/>
            </a:endParaRPr>
          </a:p>
          <a:p>
            <a:pPr algn="just" marL="294640" indent="-102235">
              <a:lnSpc>
                <a:spcPct val="100000"/>
              </a:lnSpc>
              <a:buChar char="•"/>
              <a:tabLst>
                <a:tab pos="29464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Кодекс</a:t>
            </a:r>
            <a:r>
              <a:rPr dirty="0" sz="1000" spc="1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административных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правонарушениях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(от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30.12.2001</a:t>
            </a:r>
            <a:endParaRPr sz="1000">
              <a:latin typeface="Calibri"/>
              <a:cs typeface="Calibri"/>
            </a:endParaRPr>
          </a:p>
          <a:p>
            <a:pPr algn="just" marL="12700" marR="1587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№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195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ФЗ,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ст.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13.19)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(ответственность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недостоверность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нару-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шение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порядка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предоставления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информации);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2678290" y="6903433"/>
            <a:ext cx="8001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50">
                <a:solidFill>
                  <a:srgbClr val="231F20"/>
                </a:solidFill>
                <a:latin typeface="Arial Narrow"/>
                <a:cs typeface="Arial Narrow"/>
              </a:rPr>
              <a:t>4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73595"/>
            <a:ext cx="4103370" cy="6058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2065" indent="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Закон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«Об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ответственности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нарушение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порядка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предостав-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ления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государственной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отчётности».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Ст.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dirty="0" sz="1000" spc="2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(от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13.05.92</a:t>
            </a:r>
            <a:endParaRPr sz="10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№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2761-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1);</a:t>
            </a:r>
            <a:endParaRPr sz="1000">
              <a:latin typeface="Calibri"/>
              <a:cs typeface="Calibri"/>
            </a:endParaRPr>
          </a:p>
          <a:p>
            <a:pPr algn="just" marL="311785" indent="-119380">
              <a:lnSpc>
                <a:spcPct val="100000"/>
              </a:lnSpc>
              <a:buChar char="•"/>
              <a:tabLst>
                <a:tab pos="3117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Федеральный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закон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«О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библиотечном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деле»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(от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29.12.1994</a:t>
            </a:r>
            <a:endParaRPr sz="1000">
              <a:latin typeface="Calibri"/>
              <a:cs typeface="Calibri"/>
            </a:endParaRPr>
          </a:p>
          <a:p>
            <a:pPr algn="just" marL="12700" marR="14604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№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78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ФЗ).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«Библиотеки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обязаны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отчитываться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перед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их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учредителями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органами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государственной</a:t>
            </a:r>
            <a:r>
              <a:rPr dirty="0" sz="1000" spc="3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порядке,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предусмотренном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действующим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законодательством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учредительными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документами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лиотек»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(гл.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3,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4).</a:t>
            </a:r>
            <a:endParaRPr sz="1000">
              <a:latin typeface="Calibri"/>
              <a:cs typeface="Calibri"/>
            </a:endParaRPr>
          </a:p>
          <a:p>
            <a:pPr algn="ctr" marR="1905">
              <a:lnSpc>
                <a:spcPct val="100000"/>
              </a:lnSpc>
              <a:spcBef>
                <a:spcPts val="565"/>
              </a:spcBef>
            </a:pP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Стандарты</a:t>
            </a:r>
            <a:endParaRPr sz="1100">
              <a:latin typeface="Calibri"/>
              <a:cs typeface="Calibri"/>
            </a:endParaRPr>
          </a:p>
          <a:p>
            <a:pPr algn="just" marL="12700" marR="14604" indent="266700">
              <a:lnSpc>
                <a:spcPct val="100000"/>
              </a:lnSpc>
              <a:spcBef>
                <a:spcPts val="265"/>
              </a:spcBef>
              <a:buChar char="•"/>
              <a:tabLst>
                <a:tab pos="27940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7.35–81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«Библиотечная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документация.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Первичные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учётные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до-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кументы»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(введён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30.10.1981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г.)</a:t>
            </a:r>
            <a:endParaRPr sz="1000">
              <a:latin typeface="Calibri"/>
              <a:cs typeface="Calibri"/>
            </a:endParaRPr>
          </a:p>
          <a:p>
            <a:pPr algn="just" marL="12700" marR="5080" indent="297180">
              <a:lnSpc>
                <a:spcPct val="100000"/>
              </a:lnSpc>
              <a:buChar char="•"/>
              <a:tabLst>
                <a:tab pos="30988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7.81–2001</a:t>
            </a:r>
            <a:r>
              <a:rPr dirty="0" sz="1000" spc="3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«Статистический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учёт</a:t>
            </a:r>
            <a:r>
              <a:rPr dirty="0" sz="1000" spc="3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выпуска</a:t>
            </a:r>
            <a:r>
              <a:rPr dirty="0" sz="1000" spc="3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непериодических,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периодических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продолжающихся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изданий.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Основные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положения»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(вве-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дён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01.07.2002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г.);</a:t>
            </a:r>
            <a:endParaRPr sz="1000">
              <a:latin typeface="Calibri"/>
              <a:cs typeface="Calibri"/>
            </a:endParaRPr>
          </a:p>
          <a:p>
            <a:pPr algn="just" marL="12700" marR="14604" indent="272415">
              <a:lnSpc>
                <a:spcPct val="100000"/>
              </a:lnSpc>
              <a:buChar char="•"/>
              <a:tabLst>
                <a:tab pos="28511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7.0.20–2014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«Библиотечная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статистика: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показатели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едини-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цы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исчисления»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(введён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01.01.2015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г.)</a:t>
            </a:r>
            <a:endParaRPr sz="1000">
              <a:latin typeface="Calibri"/>
              <a:cs typeface="Calibri"/>
            </a:endParaRPr>
          </a:p>
          <a:p>
            <a:pPr algn="just" marL="12700" marR="14604" indent="280035">
              <a:lnSpc>
                <a:spcPct val="100000"/>
              </a:lnSpc>
              <a:buChar char="•"/>
              <a:tabLst>
                <a:tab pos="29273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7.0.103–2018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Система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стандартов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информации,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течному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издательскому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делу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(СИБИД).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Библиотечно-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информационное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обслуживание.</a:t>
            </a:r>
            <a:r>
              <a:rPr dirty="0" sz="1000" spc="-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Термины и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определения;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Р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7.0.94–2022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«Система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стандартов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информации,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библио-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течному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издательскому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делу.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Библиотечный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фонд.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Термины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опреде-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ления»;</a:t>
            </a:r>
            <a:endParaRPr sz="1000">
              <a:latin typeface="Calibri"/>
              <a:cs typeface="Calibri"/>
            </a:endParaRPr>
          </a:p>
          <a:p>
            <a:pPr algn="just" marL="12700" marR="14604" indent="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ГОСТ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7.0.107-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2022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«Система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стандартов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0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информации,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биб-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лиотечному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издательскому</a:t>
            </a:r>
            <a:r>
              <a:rPr dirty="0" sz="1000" spc="2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делу.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Библиотечно-информационная</a:t>
            </a:r>
            <a:r>
              <a:rPr dirty="0" sz="1000" spc="229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дея-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тельность.</a:t>
            </a:r>
            <a:r>
              <a:rPr dirty="0" sz="1000" spc="-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Термины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определения»;</a:t>
            </a:r>
            <a:endParaRPr sz="1000">
              <a:latin typeface="Calibri"/>
              <a:cs typeface="Calibri"/>
            </a:endParaRPr>
          </a:p>
          <a:p>
            <a:pPr algn="just" marL="1059815">
              <a:lnSpc>
                <a:spcPct val="100000"/>
              </a:lnSpc>
              <a:spcBef>
                <a:spcPts val="565"/>
              </a:spcBef>
            </a:pP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Формы</a:t>
            </a:r>
            <a:r>
              <a:rPr dirty="0" sz="1100" spc="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30" b="1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100" spc="1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endParaRPr sz="11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  <a:spcBef>
                <a:spcPts val="265"/>
              </a:spcBef>
            </a:pPr>
            <a:r>
              <a:rPr dirty="0" sz="1000" spc="-140" b="1" i="1">
                <a:solidFill>
                  <a:srgbClr val="231F20"/>
                </a:solidFill>
                <a:latin typeface="Century Gothic"/>
                <a:cs typeface="Century Gothic"/>
              </a:rPr>
              <a:t>Основные</a:t>
            </a:r>
            <a:r>
              <a:rPr dirty="0" sz="1000" spc="-25" b="1" i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75" b="1" i="1">
                <a:solidFill>
                  <a:srgbClr val="231F20"/>
                </a:solidFill>
                <a:latin typeface="Century Gothic"/>
                <a:cs typeface="Century Gothic"/>
              </a:rPr>
              <a:t>учетные</a:t>
            </a:r>
            <a:r>
              <a:rPr dirty="0" sz="1000" spc="-20" b="1" i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 spc="-10" b="1" i="1">
                <a:solidFill>
                  <a:srgbClr val="231F20"/>
                </a:solidFill>
                <a:latin typeface="Century Gothic"/>
                <a:cs typeface="Century Gothic"/>
              </a:rPr>
              <a:t>документы</a:t>
            </a:r>
            <a:endParaRPr sz="1000">
              <a:latin typeface="Century Gothic"/>
              <a:cs typeface="Century Gothic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Основой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библиотечной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точный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основ-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ных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Регистрация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обслу-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живанию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библиотеках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должна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вестись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ежедневно.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Первичные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учетные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документы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ежедневного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заполнения:</a:t>
            </a:r>
            <a:endParaRPr sz="1000">
              <a:latin typeface="Calibri"/>
              <a:cs typeface="Calibri"/>
            </a:endParaRPr>
          </a:p>
          <a:p>
            <a:pPr algn="just" marL="12700" marR="14604" indent="288925">
              <a:lnSpc>
                <a:spcPct val="100000"/>
              </a:lnSpc>
              <a:buFont typeface="Calibri"/>
              <a:buChar char="•"/>
              <a:tabLst>
                <a:tab pos="301625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Формуляр</a:t>
            </a:r>
            <a:r>
              <a:rPr dirty="0" sz="1000" spc="14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14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(электронный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формуляр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читателя)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предна-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значен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контроля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ему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возвращенных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произведений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других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документов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анализа чтения;</a:t>
            </a:r>
            <a:endParaRPr sz="1000">
              <a:latin typeface="Calibri"/>
              <a:cs typeface="Calibri"/>
            </a:endParaRPr>
          </a:p>
          <a:p>
            <a:pPr algn="just" marL="283210" indent="-90805">
              <a:lnSpc>
                <a:spcPct val="100000"/>
              </a:lnSpc>
              <a:buFont typeface="Calibri"/>
              <a:buChar char="•"/>
              <a:tabLst>
                <a:tab pos="283210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Электронная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БД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библиотеки;</a:t>
            </a:r>
            <a:endParaRPr sz="1000">
              <a:latin typeface="Calibri"/>
              <a:cs typeface="Calibri"/>
            </a:endParaRPr>
          </a:p>
          <a:p>
            <a:pPr algn="just" marL="12700" marR="14604" indent="267970">
              <a:lnSpc>
                <a:spcPct val="100000"/>
              </a:lnSpc>
              <a:buFont typeface="Calibri"/>
              <a:buChar char="•"/>
              <a:tabLst>
                <a:tab pos="280670" algn="l"/>
              </a:tabLst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Картотека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регистрации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40" i="1">
                <a:solidFill>
                  <a:srgbClr val="231F20"/>
                </a:solidFill>
                <a:latin typeface="Calibri"/>
                <a:cs typeface="Calibri"/>
              </a:rPr>
              <a:t>МБА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(электронная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база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данных)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предназначены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сведений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них;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563299" y="6614903"/>
            <a:ext cx="827405" cy="1898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30.12.2001)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570289" y="6903433"/>
            <a:ext cx="8001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50">
                <a:solidFill>
                  <a:srgbClr val="231F20"/>
                </a:solidFill>
                <a:latin typeface="Arial Narrow"/>
                <a:cs typeface="Arial Narrow"/>
              </a:rPr>
              <a:t>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097654" cy="596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8890" indent="273685">
              <a:lnSpc>
                <a:spcPct val="100000"/>
              </a:lnSpc>
              <a:spcBef>
                <a:spcPts val="100"/>
              </a:spcBef>
              <a:buFont typeface="Calibri"/>
              <a:buChar char="•"/>
              <a:tabLst>
                <a:tab pos="286385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Картотека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регистрации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информации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(электронная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база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данных)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сведений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них;</a:t>
            </a:r>
            <a:endParaRPr sz="1000">
              <a:latin typeface="Calibri"/>
              <a:cs typeface="Calibri"/>
            </a:endParaRPr>
          </a:p>
          <a:p>
            <a:pPr algn="just" marL="12700" marR="8890" indent="266065">
              <a:lnSpc>
                <a:spcPct val="100000"/>
              </a:lnSpc>
              <a:buFont typeface="Calibri"/>
              <a:buChar char="•"/>
              <a:tabLst>
                <a:tab pos="278765" algn="l"/>
              </a:tabLst>
            </a:pP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Карточка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регистрации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читателя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читателя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сведений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нем*;</a:t>
            </a:r>
            <a:endParaRPr sz="1000">
              <a:latin typeface="Calibri"/>
              <a:cs typeface="Calibri"/>
            </a:endParaRPr>
          </a:p>
          <a:p>
            <a:pPr algn="just" marL="12700" marR="8890" indent="283845">
              <a:lnSpc>
                <a:spcPct val="100000"/>
              </a:lnSpc>
              <a:buFont typeface="Calibri"/>
              <a:buChar char="•"/>
              <a:tabLst>
                <a:tab pos="296545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Книжный</a:t>
            </a:r>
            <a:r>
              <a:rPr dirty="0" sz="1000" spc="1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формуляр</a:t>
            </a:r>
            <a:r>
              <a:rPr dirty="0" sz="1000" spc="1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контроля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выдан-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ным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возвращенным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пользователем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(читателем,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абонентом)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документом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его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использования;</a:t>
            </a:r>
            <a:endParaRPr sz="1000">
              <a:latin typeface="Calibri"/>
              <a:cs typeface="Calibri"/>
            </a:endParaRPr>
          </a:p>
          <a:p>
            <a:pPr algn="just" marL="12700" marR="8890" indent="268605">
              <a:lnSpc>
                <a:spcPct val="100000"/>
              </a:lnSpc>
              <a:buFont typeface="Calibri"/>
              <a:buChar char="•"/>
              <a:tabLst>
                <a:tab pos="281305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Контрольный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листок</a:t>
            </a:r>
            <a:r>
              <a:rPr dirty="0" sz="1000" spc="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теля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подразделений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библиотеки,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контроля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выданными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возвращен-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ными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документами*;</a:t>
            </a:r>
            <a:endParaRPr sz="1000">
              <a:latin typeface="Calibri"/>
              <a:cs typeface="Calibri"/>
            </a:endParaRPr>
          </a:p>
          <a:p>
            <a:pPr algn="just" marL="12700" marR="8890" indent="285115">
              <a:lnSpc>
                <a:spcPct val="100000"/>
              </a:lnSpc>
              <a:buFont typeface="Calibri"/>
              <a:buChar char="•"/>
              <a:tabLst>
                <a:tab pos="297815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Разовый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контрольный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листок</a:t>
            </a:r>
            <a:r>
              <a:rPr dirty="0" sz="1000" spc="114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посещений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разовыми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пользователями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подразделения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библиотеки;</a:t>
            </a:r>
            <a:endParaRPr sz="1000">
              <a:latin typeface="Calibri"/>
              <a:cs typeface="Calibri"/>
            </a:endParaRPr>
          </a:p>
          <a:p>
            <a:pPr algn="just" marL="12700" marR="8890" indent="273685">
              <a:lnSpc>
                <a:spcPct val="100000"/>
              </a:lnSpc>
              <a:buFont typeface="Calibri"/>
              <a:buChar char="•"/>
              <a:tabLst>
                <a:tab pos="286385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Листок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читательского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требования</a:t>
            </a:r>
            <a:r>
              <a:rPr dirty="0" sz="1000" spc="5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поиска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вы-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дачи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произведения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печати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другого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документа,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запро-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сов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отказов*;</a:t>
            </a:r>
            <a:endParaRPr sz="1000">
              <a:latin typeface="Calibri"/>
              <a:cs typeface="Calibri"/>
            </a:endParaRPr>
          </a:p>
          <a:p>
            <a:pPr algn="just" marL="12700" marR="8890" indent="267335">
              <a:lnSpc>
                <a:spcPct val="100000"/>
              </a:lnSpc>
              <a:buFont typeface="Calibri"/>
              <a:buChar char="•"/>
              <a:tabLst>
                <a:tab pos="280035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Лист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(журнал)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ежедневной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ежеднев-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ного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обращений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выдачи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до-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кументов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отраслям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знаний*;</a:t>
            </a:r>
            <a:endParaRPr sz="1000">
              <a:latin typeface="Calibri"/>
              <a:cs typeface="Calibri"/>
            </a:endParaRPr>
          </a:p>
          <a:p>
            <a:pPr algn="just" marL="12700" marR="8890" indent="283210">
              <a:lnSpc>
                <a:spcPct val="100000"/>
              </a:lnSpc>
              <a:buFont typeface="Calibri"/>
              <a:buChar char="•"/>
              <a:tabLst>
                <a:tab pos="295910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Лист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«Учет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количества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запросов»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«Журнал</a:t>
            </a:r>
            <a:r>
              <a:rPr dirty="0" sz="1000" spc="5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справок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консуль-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таций»</a:t>
            </a:r>
            <a:r>
              <a:rPr dirty="0" sz="1000" spc="4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запросов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всего: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справок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консультаций;</a:t>
            </a:r>
            <a:endParaRPr sz="1000">
              <a:latin typeface="Calibri"/>
              <a:cs typeface="Calibri"/>
            </a:endParaRPr>
          </a:p>
          <a:p>
            <a:pPr algn="just" marL="12700" marR="8890" indent="267970">
              <a:lnSpc>
                <a:spcPct val="100000"/>
              </a:lnSpc>
              <a:buFont typeface="Calibri"/>
              <a:buChar char="•"/>
              <a:tabLst>
                <a:tab pos="280670" algn="l"/>
              </a:tabLst>
            </a:pP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«Журнал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отказов»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или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«Картотека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отказов»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уче-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та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отказов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запросам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отказов;</a:t>
            </a:r>
            <a:endParaRPr sz="1000">
              <a:latin typeface="Calibri"/>
              <a:cs typeface="Calibri"/>
            </a:endParaRPr>
          </a:p>
          <a:p>
            <a:pPr algn="just" marL="12700" marR="8890" indent="263525">
              <a:lnSpc>
                <a:spcPct val="100000"/>
              </a:lnSpc>
              <a:buFont typeface="Calibri"/>
              <a:buChar char="•"/>
              <a:tabLst>
                <a:tab pos="276225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Паспорт</a:t>
            </a:r>
            <a:r>
              <a:rPr dirty="0" sz="1000" spc="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мероприятия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предназначен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анализа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мероприя- тия,</a:t>
            </a:r>
            <a:r>
              <a:rPr dirty="0" sz="1000" spc="-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проводимого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библиотекой;</a:t>
            </a:r>
            <a:endParaRPr sz="1000">
              <a:latin typeface="Calibri"/>
              <a:cs typeface="Calibri"/>
            </a:endParaRPr>
          </a:p>
          <a:p>
            <a:pPr algn="just" marL="283210" indent="-90805">
              <a:lnSpc>
                <a:spcPct val="100000"/>
              </a:lnSpc>
              <a:buFont typeface="Calibri"/>
              <a:buChar char="•"/>
              <a:tabLst>
                <a:tab pos="283210" algn="l"/>
              </a:tabLst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Счетчики</a:t>
            </a:r>
            <a:r>
              <a:rPr dirty="0" sz="1000" spc="7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7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www-сайта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библиотеки*.</a:t>
            </a:r>
            <a:endParaRPr sz="1000">
              <a:latin typeface="Calibri"/>
              <a:cs typeface="Calibri"/>
            </a:endParaRPr>
          </a:p>
          <a:p>
            <a:pPr algn="just" marL="19240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Вторичные</a:t>
            </a:r>
            <a:r>
              <a:rPr dirty="0" sz="1000" spc="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документы:</a:t>
            </a:r>
            <a:endParaRPr sz="1000">
              <a:latin typeface="Calibri"/>
              <a:cs typeface="Calibri"/>
            </a:endParaRPr>
          </a:p>
          <a:p>
            <a:pPr marL="279400" indent="-86995">
              <a:lnSpc>
                <a:spcPct val="100000"/>
              </a:lnSpc>
              <a:buChar char="•"/>
              <a:tabLst>
                <a:tab pos="279400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Дневник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библиотеки;</a:t>
            </a:r>
            <a:endParaRPr sz="1000">
              <a:latin typeface="Calibri"/>
              <a:cs typeface="Calibri"/>
            </a:endParaRPr>
          </a:p>
          <a:p>
            <a:pPr marL="282575" indent="-90170">
              <a:lnSpc>
                <a:spcPct val="100000"/>
              </a:lnSpc>
              <a:buChar char="•"/>
              <a:tabLst>
                <a:tab pos="282575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Статистическая</a:t>
            </a:r>
            <a:r>
              <a:rPr dirty="0" sz="10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форма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№ 6-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НК;</a:t>
            </a:r>
            <a:endParaRPr sz="1000">
              <a:latin typeface="Calibri"/>
              <a:cs typeface="Calibri"/>
            </a:endParaRPr>
          </a:p>
          <a:p>
            <a:pPr marL="282575" indent="-90170">
              <a:lnSpc>
                <a:spcPct val="100000"/>
              </a:lnSpc>
              <a:buChar char="•"/>
              <a:tabLst>
                <a:tab pos="282575" algn="l"/>
              </a:tabLst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Отчеты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о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работе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библиотек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период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 времени.</a:t>
            </a:r>
            <a:endParaRPr sz="1000">
              <a:latin typeface="Calibri"/>
              <a:cs typeface="Calibri"/>
            </a:endParaRPr>
          </a:p>
          <a:p>
            <a:pPr algn="just" marL="12700" marR="889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Факультативные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документы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u="sng" sz="1000" spc="-80" b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entury Gothic"/>
                <a:cs typeface="Century Gothic"/>
              </a:rPr>
              <a:t>(обозначены*)</a:t>
            </a:r>
            <a:r>
              <a:rPr dirty="0" sz="1000" spc="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имеют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рекомендательный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характер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для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работы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algn="just" marL="12700" marR="889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Контроль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статистических</a:t>
            </a:r>
            <a:r>
              <a:rPr dirty="0" sz="1000" spc="3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библиотеке</a:t>
            </a:r>
            <a:r>
              <a:rPr dirty="0" sz="1000" spc="3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(структурном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подразделении)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еженедельно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должен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осуществлять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заведующая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отекой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(отделом).</a:t>
            </a:r>
            <a:endParaRPr sz="1000">
              <a:latin typeface="Calibri"/>
              <a:cs typeface="Calibri"/>
            </a:endParaRPr>
          </a:p>
          <a:p>
            <a:pPr algn="just"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Лица,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искажающие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статистическую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отчетность,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несвоевременно</a:t>
            </a:r>
            <a:r>
              <a:rPr dirty="0" sz="1000" spc="1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учи-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тывающие</a:t>
            </a:r>
            <a:r>
              <a:rPr dirty="0" sz="1000" spc="4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данные</a:t>
            </a:r>
            <a:r>
              <a:rPr dirty="0" sz="1000" spc="4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статистики</a:t>
            </a:r>
            <a:r>
              <a:rPr dirty="0" sz="1000" spc="4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нарушающие</a:t>
            </a:r>
            <a:r>
              <a:rPr dirty="0" sz="1000" spc="4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сроки</a:t>
            </a:r>
            <a:r>
              <a:rPr dirty="0" sz="1000" spc="4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предоставления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информации,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несут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ответственность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соответствии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Законом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РФ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«Об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от-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ветственности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нарушение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порядка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предоставления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государственной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статистической</a:t>
            </a:r>
            <a:r>
              <a:rPr dirty="0" sz="1000" spc="3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отчетности»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от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13.05.92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№</a:t>
            </a:r>
            <a:r>
              <a:rPr dirty="0" sz="1000" spc="3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2761-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1.</a:t>
            </a:r>
            <a:r>
              <a:rPr dirty="0" sz="1000" spc="2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(С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изменениями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851300" y="6628509"/>
            <a:ext cx="3877945" cy="47370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виртуальных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(входят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endParaRPr sz="1000">
              <a:latin typeface="Calibri"/>
              <a:cs typeface="Calibri"/>
            </a:endParaRPr>
          </a:p>
          <a:p>
            <a:pPr algn="ctr" marR="135890">
              <a:lnSpc>
                <a:spcPct val="100000"/>
              </a:lnSpc>
              <a:spcBef>
                <a:spcPts val="1015"/>
              </a:spcBef>
            </a:pPr>
            <a:r>
              <a:rPr dirty="0" sz="1000" spc="-50">
                <a:solidFill>
                  <a:srgbClr val="231F20"/>
                </a:solidFill>
                <a:latin typeface="Arial Narrow"/>
                <a:cs typeface="Arial Narrow"/>
              </a:rPr>
              <a:t>6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671300" y="601682"/>
            <a:ext cx="4093845" cy="605472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39520">
              <a:lnSpc>
                <a:spcPct val="100000"/>
              </a:lnSpc>
              <a:spcBef>
                <a:spcPts val="390"/>
              </a:spcBef>
            </a:pP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Учет </a:t>
            </a:r>
            <a:r>
              <a:rPr dirty="0" sz="1100" spc="-35" b="1">
                <a:solidFill>
                  <a:srgbClr val="231F20"/>
                </a:solidFill>
                <a:latin typeface="Calibri"/>
                <a:cs typeface="Calibri"/>
              </a:rPr>
              <a:t>основных</a:t>
            </a:r>
            <a:r>
              <a:rPr dirty="0" sz="1100" spc="-20" b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231F20"/>
                </a:solidFill>
                <a:latin typeface="Calibri"/>
                <a:cs typeface="Calibri"/>
              </a:rPr>
              <a:t>показателей</a:t>
            </a:r>
            <a:endParaRPr sz="11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  <a:spcBef>
                <a:spcPts val="260"/>
              </a:spcBef>
            </a:pP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 пользователей</a:t>
            </a:r>
            <a:endParaRPr sz="1000">
              <a:latin typeface="Century Gothic"/>
              <a:cs typeface="Century Gothic"/>
            </a:endParaRPr>
          </a:p>
          <a:p>
            <a:pPr marL="192405" marR="180022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Локальные</a:t>
            </a:r>
            <a:r>
              <a:rPr dirty="0" sz="1000" spc="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пользователи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Физические</a:t>
            </a:r>
            <a:r>
              <a:rPr dirty="0" sz="1000" spc="3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юридические</a:t>
            </a:r>
            <a:r>
              <a:rPr dirty="0" sz="1000" spc="3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лица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ГОСТу</a:t>
            </a:r>
            <a:r>
              <a:rPr dirty="0" sz="1000" spc="-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9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три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группы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пользователей: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(читатели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библиотеки)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(в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т.ч.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абоненты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МБА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информации,)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посетители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мероприятий.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6-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НК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стационарные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внестационарные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endParaRPr sz="1000">
              <a:latin typeface="Calibri"/>
              <a:cs typeface="Calibri"/>
            </a:endParaRPr>
          </a:p>
          <a:p>
            <a:pPr marL="12700" marR="5080" indent="274955">
              <a:lnSpc>
                <a:spcPct val="100000"/>
              </a:lnSpc>
              <a:buChar char="•"/>
              <a:tabLst>
                <a:tab pos="28765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Любой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пользователь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должен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быть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зарегистрирован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картотеках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и/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или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базах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данных</a:t>
            </a:r>
            <a:endParaRPr sz="1000">
              <a:latin typeface="Calibri"/>
              <a:cs typeface="Calibri"/>
            </a:endParaRPr>
          </a:p>
          <a:p>
            <a:pPr marL="12700" marR="5080" indent="267335">
              <a:lnSpc>
                <a:spcPct val="100000"/>
              </a:lnSpc>
              <a:buChar char="•"/>
              <a:tabLst>
                <a:tab pos="28003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Посетители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впервые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посетивший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тие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отчетный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период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(год)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новый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пользователь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посещение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при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всех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последующих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одного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того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же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пользователя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1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посещение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пользователь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сайта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endParaRPr sz="1000">
              <a:latin typeface="Calibri"/>
              <a:cs typeface="Calibri"/>
            </a:endParaRPr>
          </a:p>
          <a:p>
            <a:pPr marL="12700" marR="5080" indent="281305">
              <a:lnSpc>
                <a:spcPct val="100000"/>
              </a:lnSpc>
              <a:buChar char="•"/>
              <a:tabLst>
                <a:tab pos="29400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пользователь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ЭДД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(Личный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кабинет,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МБА,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инфор- мации)</a:t>
            </a:r>
            <a:endParaRPr sz="1000">
              <a:latin typeface="Calibri"/>
              <a:cs typeface="Calibri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пользователь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виртуальной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справочной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службы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Единица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2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удаленного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код</a:t>
            </a:r>
            <a:r>
              <a:rPr dirty="0" sz="1000" spc="2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пользователя,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заре-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гистрированный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веб-сервере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Кодом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постоянный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IP-адрес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пользователя,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ис-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пользуемый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течение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отчетного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периода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сайта:</a:t>
            </a:r>
            <a:endParaRPr sz="1000">
              <a:latin typeface="Calibri"/>
              <a:cs typeface="Calibri"/>
            </a:endParaRPr>
          </a:p>
          <a:p>
            <a:pPr algn="just" marL="12700" marR="5080" indent="281940">
              <a:lnSpc>
                <a:spcPct val="100000"/>
              </a:lnSpc>
              <a:buChar char="•"/>
              <a:tabLst>
                <a:tab pos="29464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количеству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постоянных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IP-адресов,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используемых</a:t>
            </a:r>
            <a:r>
              <a:rPr dirty="0" sz="10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течение</a:t>
            </a:r>
            <a:r>
              <a:rPr dirty="0" sz="1000" spc="1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от-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четного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периода</a:t>
            </a:r>
            <a:endParaRPr sz="1000">
              <a:latin typeface="Calibri"/>
              <a:cs typeface="Calibri"/>
            </a:endParaRPr>
          </a:p>
          <a:p>
            <a:pPr algn="just" marL="12700" marR="5080" indent="290195">
              <a:lnSpc>
                <a:spcPct val="100000"/>
              </a:lnSpc>
              <a:buChar char="•"/>
              <a:tabLst>
                <a:tab pos="30289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количеству</a:t>
            </a:r>
            <a:r>
              <a:rPr dirty="0" sz="1000" spc="2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зарегистрированных</a:t>
            </a:r>
            <a:r>
              <a:rPr dirty="0" sz="1000" spc="2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(авторизованных)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пользовате-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лей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веб-сервере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(при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наличии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системы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регистрации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(ав-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торизации)</a:t>
            </a:r>
            <a:r>
              <a:rPr dirty="0" sz="10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веб-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сервере)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Общее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зарегистрированных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читателей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МБА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ДД</a:t>
            </a:r>
            <a:endParaRPr sz="1000">
              <a:latin typeface="Calibri"/>
              <a:cs typeface="Calibri"/>
            </a:endParaRPr>
          </a:p>
          <a:p>
            <a:pPr marL="12700" marR="5080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абонентов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информации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(коллективные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индивидуаль-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ные)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/>
          <p:nvPr/>
        </p:nvSpPr>
        <p:spPr>
          <a:xfrm>
            <a:off x="2570289" y="6903433"/>
            <a:ext cx="80010" cy="1987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000" spc="-50">
                <a:solidFill>
                  <a:srgbClr val="231F20"/>
                </a:solidFill>
                <a:latin typeface="Arial Narrow"/>
                <a:cs typeface="Arial Narrow"/>
              </a:rPr>
              <a:t>7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" name="object 2" descr=""/>
          <p:cNvSpPr txBox="1"/>
          <p:nvPr/>
        </p:nvSpPr>
        <p:spPr>
          <a:xfrm>
            <a:off x="563299" y="673595"/>
            <a:ext cx="4103370" cy="612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4604" indent="179705"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пользователей)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85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6-</a:t>
            </a:r>
            <a:r>
              <a:rPr dirty="0" sz="1000" spc="55">
                <a:solidFill>
                  <a:srgbClr val="231F20"/>
                </a:solidFill>
                <a:latin typeface="Calibri"/>
                <a:cs typeface="Calibri"/>
              </a:rPr>
              <a:t>НК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15">
                <a:solidFill>
                  <a:srgbClr val="231F20"/>
                </a:solidFill>
                <a:latin typeface="Calibri"/>
                <a:cs typeface="Calibri"/>
              </a:rPr>
              <a:t>графе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6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раздела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учитываются,</a:t>
            </a:r>
            <a:r>
              <a:rPr dirty="0" sz="1000" spc="-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если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они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5">
                <a:solidFill>
                  <a:srgbClr val="231F20"/>
                </a:solidFill>
                <a:latin typeface="Calibri"/>
                <a:cs typeface="Calibri"/>
              </a:rPr>
              <a:t>зарегистрированы.</a:t>
            </a:r>
            <a:endParaRPr sz="1000">
              <a:latin typeface="Calibri"/>
              <a:cs typeface="Calibri"/>
            </a:endParaRPr>
          </a:p>
          <a:p>
            <a:pPr algn="just" marL="12700" marR="14604" indent="1797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Посетители</a:t>
            </a:r>
            <a:r>
              <a:rPr dirty="0" sz="1000" spc="2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2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2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—</a:t>
            </a:r>
            <a:r>
              <a:rPr dirty="0" sz="1000" spc="2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форме</a:t>
            </a:r>
            <a:r>
              <a:rPr dirty="0" sz="1000" spc="2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6-НК</a:t>
            </a:r>
            <a:r>
              <a:rPr dirty="0" sz="1000" spc="2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посетители массовых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как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пользователи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 не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учитываются,</a:t>
            </a:r>
            <a:r>
              <a:rPr dirty="0" sz="1000" spc="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учитываются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-100" b="1">
                <a:solidFill>
                  <a:srgbClr val="231F20"/>
                </a:solidFill>
                <a:latin typeface="Century Gothic"/>
                <a:cs typeface="Century Gothic"/>
              </a:rPr>
              <a:t>Учет</a:t>
            </a:r>
            <a:r>
              <a:rPr dirty="0" sz="1000" spc="-10" b="1">
                <a:solidFill>
                  <a:srgbClr val="231F20"/>
                </a:solidFill>
                <a:latin typeface="Century Gothic"/>
                <a:cs typeface="Century Gothic"/>
              </a:rPr>
              <a:t> посещений</a:t>
            </a:r>
            <a:endParaRPr sz="1000">
              <a:latin typeface="Century Gothic"/>
              <a:cs typeface="Century Gothic"/>
            </a:endParaRPr>
          </a:p>
          <a:p>
            <a:pPr marL="283210" indent="-90805">
              <a:lnSpc>
                <a:spcPct val="100000"/>
              </a:lnSpc>
              <a:buChar char="•"/>
              <a:tabLst>
                <a:tab pos="28321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endParaRPr sz="1000">
              <a:latin typeface="Calibri"/>
              <a:cs typeface="Calibri"/>
            </a:endParaRPr>
          </a:p>
          <a:p>
            <a:pPr marL="12700" marR="5080" indent="269875">
              <a:lnSpc>
                <a:spcPct val="100000"/>
              </a:lnSpc>
              <a:buChar char="•"/>
              <a:tabLst>
                <a:tab pos="2825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231F20"/>
                </a:solidFill>
                <a:latin typeface="Calibri"/>
                <a:cs typeface="Calibri"/>
              </a:rPr>
              <a:t>целом,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ее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структурным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подразделениям,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зафиксированные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1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автоматизированном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традиционном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режимах: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организованных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библиотекой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,</a:t>
            </a:r>
            <a:endParaRPr sz="1000">
              <a:latin typeface="Calibri"/>
              <a:cs typeface="Calibri"/>
            </a:endParaRPr>
          </a:p>
          <a:p>
            <a:pPr marL="299720" indent="-107314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114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Интернет-конференций,</a:t>
            </a:r>
            <a:r>
              <a:rPr dirty="0" sz="1000" spc="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проводимых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библиотекой,</a:t>
            </a:r>
            <a:endParaRPr sz="1000">
              <a:latin typeface="Calibri"/>
              <a:cs typeface="Calibri"/>
            </a:endParaRPr>
          </a:p>
          <a:p>
            <a:pPr marL="12700" marR="14604" indent="309245">
              <a:lnSpc>
                <a:spcPct val="100000"/>
              </a:lnSpc>
              <a:buChar char="–"/>
              <a:tabLst>
                <a:tab pos="32194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удаленным</a:t>
            </a:r>
            <a:r>
              <a:rPr dirty="0" sz="1000" spc="2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лицензионным</a:t>
            </a:r>
            <a:r>
              <a:rPr dirty="0" sz="1000" spc="2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ресурсам,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предоставляе-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мым</a:t>
            </a:r>
            <a:r>
              <a:rPr dirty="0" sz="1000" spc="-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библиотекой;</a:t>
            </a:r>
            <a:endParaRPr sz="1000">
              <a:latin typeface="Calibri"/>
              <a:cs typeface="Calibri"/>
            </a:endParaRPr>
          </a:p>
          <a:p>
            <a:pPr marL="12700" marR="14604" indent="298450">
              <a:lnSpc>
                <a:spcPct val="100000"/>
              </a:lnSpc>
              <a:buChar char="–"/>
              <a:tabLst>
                <a:tab pos="31115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традиционным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электронным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каталогам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справоч-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но-библиографическим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базам</a:t>
            </a:r>
            <a:r>
              <a:rPr dirty="0" sz="10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данных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библиотеки;</a:t>
            </a:r>
            <a:endParaRPr sz="1000">
              <a:latin typeface="Calibri"/>
              <a:cs typeface="Calibri"/>
            </a:endParaRPr>
          </a:p>
          <a:p>
            <a:pPr marL="12700" marR="11430" indent="298450">
              <a:lnSpc>
                <a:spcPct val="100000"/>
              </a:lnSpc>
              <a:buChar char="–"/>
              <a:tabLst>
                <a:tab pos="31115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электронным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ресурсам,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размещенным</a:t>
            </a:r>
            <a:r>
              <a:rPr dirty="0" sz="1000" spc="1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веб-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сайтах библиотеки,</a:t>
            </a:r>
            <a:endParaRPr sz="1000">
              <a:latin typeface="Calibri"/>
              <a:cs typeface="Calibri"/>
            </a:endParaRPr>
          </a:p>
          <a:p>
            <a:pPr marL="12700" marR="14604" indent="287020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библиотеку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телефону,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почте,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факсу,</a:t>
            </a:r>
            <a:r>
              <a:rPr dirty="0" sz="1000" spc="-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телеграфу,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элек-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тронной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почте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-3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-2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числа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231F20"/>
                </a:solidFill>
                <a:latin typeface="Calibri"/>
                <a:cs typeface="Calibri"/>
              </a:rPr>
              <a:t>обращений</a:t>
            </a:r>
            <a:r>
              <a:rPr dirty="0" sz="1000" spc="-2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 i="1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общему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визитов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сайт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endParaRPr sz="1000">
              <a:latin typeface="Calibri"/>
              <a:cs typeface="Calibri"/>
            </a:endParaRPr>
          </a:p>
          <a:p>
            <a:pPr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общему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числу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обращений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лицензионным</a:t>
            </a:r>
            <a:r>
              <a:rPr dirty="0" sz="10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ресурсам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(По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данным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счетчиков,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установленных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каждом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ресурсе)</a:t>
            </a:r>
            <a:endParaRPr sz="1000">
              <a:latin typeface="Calibri"/>
              <a:cs typeface="Calibri"/>
            </a:endParaRPr>
          </a:p>
          <a:p>
            <a:pPr algn="just" marL="12700" marR="14604" indent="305435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Единицей</a:t>
            </a:r>
            <a:r>
              <a:rPr dirty="0" sz="1000" spc="3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учета</a:t>
            </a:r>
            <a:r>
              <a:rPr dirty="0" sz="1000" spc="3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3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веб-сайтов</a:t>
            </a:r>
            <a:r>
              <a:rPr dirty="0" sz="1000" spc="3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r>
              <a:rPr dirty="0" sz="1000" spc="3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удаленными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пользователями</a:t>
            </a:r>
            <a:r>
              <a:rPr dirty="0" sz="10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является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визиты/посещения/сессия</a:t>
            </a:r>
            <a:endParaRPr sz="1000">
              <a:latin typeface="Calibri"/>
              <a:cs typeface="Calibri"/>
            </a:endParaRPr>
          </a:p>
          <a:p>
            <a:pPr algn="just" marL="12700" marR="14604" indent="299085">
              <a:lnSpc>
                <a:spcPct val="100000"/>
              </a:lnSpc>
              <a:buChar char="•"/>
              <a:tabLst>
                <a:tab pos="31178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Учет</a:t>
            </a:r>
            <a:r>
              <a:rPr dirty="0" sz="1000" spc="2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30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пользователей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осуществляется</a:t>
            </a:r>
            <a:r>
              <a:rPr dirty="0" sz="1000" spc="3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авто-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матизированной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системой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интернет-статистики</a:t>
            </a:r>
            <a:r>
              <a:rPr dirty="0" sz="1000" spc="3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помощью</a:t>
            </a:r>
            <a:r>
              <a:rPr dirty="0" sz="1000" spc="3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счетчиков,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установленных</a:t>
            </a:r>
            <a:r>
              <a:rPr dirty="0" sz="10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сайтах</a:t>
            </a:r>
            <a:r>
              <a:rPr dirty="0" sz="10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библиотеки.</a:t>
            </a:r>
            <a:endParaRPr sz="1000">
              <a:latin typeface="Calibri"/>
              <a:cs typeface="Calibri"/>
            </a:endParaRPr>
          </a:p>
          <a:p>
            <a:pPr algn="just" marL="12700" marR="14604" indent="269875">
              <a:lnSpc>
                <a:spcPct val="100000"/>
              </a:lnSpc>
              <a:buChar char="•"/>
              <a:tabLst>
                <a:tab pos="282575" algn="l"/>
              </a:tabLst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удаленных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лицензионных</a:t>
            </a:r>
            <a:r>
              <a:rPr dirty="0" sz="1000" spc="-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ресурсов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учитываются</a:t>
            </a:r>
            <a:r>
              <a:rPr dirty="0" sz="1000" spc="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</a:t>
            </a:r>
            <a:r>
              <a:rPr dirty="0" sz="10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счет- чикам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Общее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количество</a:t>
            </a:r>
            <a:r>
              <a:rPr dirty="0" sz="1000" spc="10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231F20"/>
                </a:solidFill>
                <a:latin typeface="Calibri"/>
                <a:cs typeface="Calibri"/>
              </a:rPr>
              <a:t>=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индивидуальные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массовых</a:t>
            </a:r>
            <a:r>
              <a:rPr dirty="0" sz="10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мероприятий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сайта</a:t>
            </a:r>
            <a:r>
              <a:rPr dirty="0" sz="10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</a:t>
            </a:r>
            <a:endParaRPr sz="1000">
              <a:latin typeface="Calibri"/>
              <a:cs typeface="Calibri"/>
            </a:endParaRPr>
          </a:p>
          <a:p>
            <a:pPr marL="12700" marR="14604" indent="179705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удаленным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ресурсам,</a:t>
            </a:r>
            <a:r>
              <a:rPr dirty="0" sz="10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на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которые</a:t>
            </a:r>
            <a:r>
              <a:rPr dirty="0" sz="10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подписана</a:t>
            </a:r>
            <a:r>
              <a:rPr dirty="0" sz="10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библио-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тека</a:t>
            </a:r>
            <a:endParaRPr sz="1000">
              <a:latin typeface="Calibri"/>
              <a:cs typeface="Calibri"/>
            </a:endParaRPr>
          </a:p>
          <a:p>
            <a:pPr marL="192405" marR="217170">
              <a:lnSpc>
                <a:spcPct val="100000"/>
              </a:lnSpc>
            </a:pP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+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удаленные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обращения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(телефон,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почта,</a:t>
            </a:r>
            <a:r>
              <a:rPr dirty="0" sz="10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электронная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почта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и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пр.)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Не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входят</a:t>
            </a:r>
            <a:r>
              <a:rPr dirty="0" sz="10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в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общее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число</a:t>
            </a:r>
            <a:r>
              <a:rPr dirty="0" sz="10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посещений</a:t>
            </a:r>
            <a:r>
              <a:rPr dirty="0" sz="1000" spc="7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231F20"/>
                </a:solidFill>
                <a:latin typeface="Calibri"/>
                <a:cs typeface="Calibri"/>
              </a:rPr>
              <a:t>библиотеки:</a:t>
            </a:r>
            <a:endParaRPr sz="10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dirty="0" sz="1000" spc="16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dirty="0" sz="1000" spc="1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посещения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мероприятий,</a:t>
            </a:r>
            <a:r>
              <a:rPr dirty="0" sz="1000" spc="1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организаторами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которых</a:t>
            </a:r>
            <a:r>
              <a:rPr dirty="0" sz="1000" spc="2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231F20"/>
                </a:solidFill>
                <a:latin typeface="Calibri"/>
                <a:cs typeface="Calibri"/>
              </a:rPr>
              <a:t>являются</a:t>
            </a:r>
            <a:r>
              <a:rPr dirty="0" sz="1000" spc="2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Calibri"/>
                <a:cs typeface="Calibri"/>
              </a:rPr>
              <a:t>сто-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2026-04-09T05:26:37Z</dcterms:created>
  <dcterms:modified xsi:type="dcterms:W3CDTF">2026-04-09T05:26:37Z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2025-11-24T00:00:00Z</vt:filetime>
  </property>
  <property fmtid="{D5CDD505-2E9C-101B-9397-08002B2CF9AE}" pid="3" name="Creator">
    <vt:lpwstr>Adobe InDesign 20.5 (Windows)</vt:lpwstr>
  </property>
  <property fmtid="{D5CDD505-2E9C-101B-9397-08002B2CF9AE}" pid="4" name="LastSaved">
    <vt:filetime>2026-04-09T00:00:00Z</vt:filetime>
  </property>
  <property fmtid="{D5CDD505-2E9C-101B-9397-08002B2CF9AE}" pid="5" name="Producer">
    <vt:lpwstr>3-Heights(TM) PDF Security Shell 4.8.25.2 (http://www.pdf-tools.com)</vt:lpwstr>
  </property>
</Properties>
</file>