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58" r:id="rId3"/>
    <p:sldId id="259" r:id="rId4"/>
    <p:sldId id="262" r:id="rId5"/>
    <p:sldId id="260" r:id="rId6"/>
    <p:sldId id="261" r:id="rId7"/>
    <p:sldId id="263" r:id="rId8"/>
    <p:sldId id="264" r:id="rId9"/>
    <p:sldId id="265" r:id="rId10"/>
    <p:sldId id="266"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96404" autoAdjust="0"/>
  </p:normalViewPr>
  <p:slideViewPr>
    <p:cSldViewPr snapToGrid="0">
      <p:cViewPr>
        <p:scale>
          <a:sx n="90" d="100"/>
          <a:sy n="90" d="100"/>
        </p:scale>
        <p:origin x="264" y="558"/>
      </p:cViewPr>
      <p:guideLst/>
    </p:cSldViewPr>
  </p:slideViewPr>
  <p:outlineViewPr>
    <p:cViewPr>
      <p:scale>
        <a:sx n="33" d="100"/>
        <a:sy n="33" d="100"/>
      </p:scale>
      <p:origin x="0" y="-236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520E50-529D-484D-91ED-1097162D41CC}" type="datetimeFigureOut">
              <a:rPr lang="ru-RU" smtClean="0"/>
              <a:t>18.01.2023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180105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520E50-529D-484D-91ED-1097162D41CC}" type="datetimeFigureOut">
              <a:rPr lang="ru-RU" smtClean="0"/>
              <a:t>18.01.2023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93661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520E50-529D-484D-91ED-1097162D41CC}" type="datetimeFigureOut">
              <a:rPr lang="ru-RU" smtClean="0"/>
              <a:t>18.01.2023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87332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520E50-529D-484D-91ED-1097162D41CC}" type="datetimeFigureOut">
              <a:rPr lang="ru-RU" smtClean="0"/>
              <a:t>18.01.2023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382652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520E50-529D-484D-91ED-1097162D41CC}" type="datetimeFigureOut">
              <a:rPr lang="ru-RU" smtClean="0"/>
              <a:t>18.01.2023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190847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520E50-529D-484D-91ED-1097162D41CC}" type="datetimeFigureOut">
              <a:rPr lang="ru-RU" smtClean="0"/>
              <a:t>18.01.2023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351972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520E50-529D-484D-91ED-1097162D41CC}" type="datetimeFigureOut">
              <a:rPr lang="ru-RU" smtClean="0"/>
              <a:t>18.01.2023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415684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520E50-529D-484D-91ED-1097162D41CC}" type="datetimeFigureOut">
              <a:rPr lang="ru-RU" smtClean="0"/>
              <a:t>18.01.2023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218510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520E50-529D-484D-91ED-1097162D41CC}" type="datetimeFigureOut">
              <a:rPr lang="ru-RU" smtClean="0"/>
              <a:t>18.01.2023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386292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A520E50-529D-484D-91ED-1097162D41CC}" type="datetimeFigureOut">
              <a:rPr lang="ru-RU" smtClean="0"/>
              <a:t>18.01.2023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74604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A520E50-529D-484D-91ED-1097162D41CC}" type="datetimeFigureOut">
              <a:rPr lang="ru-RU" smtClean="0"/>
              <a:t>18.01.2023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87972C-2431-4973-8B14-DE7BBEF900BE}" type="slidenum">
              <a:rPr lang="ru-RU" smtClean="0"/>
              <a:t>‹#›</a:t>
            </a:fld>
            <a:endParaRPr lang="ru-RU"/>
          </a:p>
        </p:txBody>
      </p:sp>
    </p:spTree>
    <p:extLst>
      <p:ext uri="{BB962C8B-B14F-4D97-AF65-F5344CB8AC3E}">
        <p14:creationId xmlns:p14="http://schemas.microsoft.com/office/powerpoint/2010/main" val="311239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20E50-529D-484D-91ED-1097162D41CC}" type="datetimeFigureOut">
              <a:rPr lang="ru-RU" smtClean="0"/>
              <a:t>18.01.2023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7972C-2431-4973-8B14-DE7BBEF900BE}" type="slidenum">
              <a:rPr lang="ru-RU" smtClean="0"/>
              <a:t>‹#›</a:t>
            </a:fld>
            <a:endParaRPr lang="ru-RU"/>
          </a:p>
        </p:txBody>
      </p:sp>
    </p:spTree>
    <p:extLst>
      <p:ext uri="{BB962C8B-B14F-4D97-AF65-F5344CB8AC3E}">
        <p14:creationId xmlns:p14="http://schemas.microsoft.com/office/powerpoint/2010/main" val="19705381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ИВАНОВ Климент Егорович</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397" r="397"/>
          <a:stretch>
            <a:fillRect/>
          </a:stretch>
        </p:blipFill>
        <p:spPr>
          <a:xfrm>
            <a:off x="7569778" y="987426"/>
            <a:ext cx="3785610" cy="2989152"/>
          </a:xfrm>
        </p:spPr>
      </p:pic>
      <p:sp>
        <p:nvSpPr>
          <p:cNvPr id="4" name="Текст 3"/>
          <p:cNvSpPr>
            <a:spLocks noGrp="1"/>
          </p:cNvSpPr>
          <p:nvPr>
            <p:ph type="body" sz="half" idx="2"/>
          </p:nvPr>
        </p:nvSpPr>
        <p:spPr>
          <a:xfrm>
            <a:off x="839788" y="2057400"/>
            <a:ext cx="5550379" cy="3811588"/>
          </a:xfrm>
        </p:spPr>
        <p:txBody>
          <a:bodyPr>
            <a:normAutofit fontScale="55000" lnSpcReduction="20000"/>
          </a:bodyPr>
          <a:lstStyle/>
          <a:p>
            <a:endParaRPr lang="ru-RU" dirty="0" smtClean="0"/>
          </a:p>
          <a:p>
            <a:r>
              <a:rPr lang="ru-RU" dirty="0" smtClean="0"/>
              <a:t>ИВАНОВ Климент Егорович, родился в 1935 г. в с. Эльгяй </a:t>
            </a:r>
            <a:r>
              <a:rPr lang="ru-RU" dirty="0" err="1" smtClean="0"/>
              <a:t>Сунтарского</a:t>
            </a:r>
            <a:r>
              <a:rPr lang="ru-RU" dirty="0" smtClean="0"/>
              <a:t> района Якутской АССР, известный государственный и общественный деятель. В 1951 г. окончил Вилюйское педагогическое училище им. Н.Г. Чернышевского, затем Хабаровскую высшую партийную школу. Работал учителем, заведующим </a:t>
            </a:r>
            <a:r>
              <a:rPr lang="ru-RU" dirty="0" err="1" smtClean="0"/>
              <a:t>Кюндяйинской</a:t>
            </a:r>
            <a:r>
              <a:rPr lang="ru-RU" dirty="0" smtClean="0"/>
              <a:t> начальной школы </a:t>
            </a:r>
            <a:r>
              <a:rPr lang="ru-RU" dirty="0" err="1" smtClean="0"/>
              <a:t>Сунтарского</a:t>
            </a:r>
            <a:r>
              <a:rPr lang="ru-RU" dirty="0" smtClean="0"/>
              <a:t> района, с 1959 г. - инструктор, второй, первый секретарь </a:t>
            </a:r>
            <a:r>
              <a:rPr lang="ru-RU" dirty="0" err="1" smtClean="0"/>
              <a:t>Сунтарского</a:t>
            </a:r>
            <a:r>
              <a:rPr lang="ru-RU" dirty="0" smtClean="0"/>
              <a:t> РК ВЛКСМ.  В 1962-1954 гг. - комсорг обкома ВЛКСМ по Вилюйскому производственно-территориальному управлению, первый секретарь Орджоникидзевского РК ВЛКСМ;  С 1968 г. - второй, первый секретарь </a:t>
            </a:r>
            <a:r>
              <a:rPr lang="ru-RU" dirty="0" err="1" smtClean="0"/>
              <a:t>Абыйского</a:t>
            </a:r>
            <a:r>
              <a:rPr lang="ru-RU" dirty="0" smtClean="0"/>
              <a:t> РК КПСС;  С 1975 г. - председатель исполкома </a:t>
            </a:r>
            <a:r>
              <a:rPr lang="ru-RU" dirty="0" err="1" smtClean="0"/>
              <a:t>Сунтарского</a:t>
            </a:r>
            <a:r>
              <a:rPr lang="ru-RU" dirty="0" smtClean="0"/>
              <a:t> районного Совета народных депутатов;   С 1983 г. - первый секретарь </a:t>
            </a:r>
            <a:r>
              <a:rPr lang="ru-RU" dirty="0" err="1" smtClean="0"/>
              <a:t>Верхневилюйского</a:t>
            </a:r>
            <a:r>
              <a:rPr lang="ru-RU" dirty="0" smtClean="0"/>
              <a:t>, </a:t>
            </a:r>
            <a:r>
              <a:rPr lang="ru-RU" dirty="0" err="1" smtClean="0"/>
              <a:t>Олёкминского</a:t>
            </a:r>
            <a:r>
              <a:rPr lang="ru-RU" dirty="0" smtClean="0"/>
              <a:t> райкомов КПСС;  С 1986 г. - первый зам. председателя Госагропрома Якутской АССР, министр Якутской АССР, а с 1988 г. - генеральный директор агропромышленного комбината “Север”.</a:t>
            </a:r>
          </a:p>
          <a:p>
            <a:r>
              <a:rPr lang="ru-RU" dirty="0" smtClean="0"/>
              <a:t>   Климент Егорович был избран депутатом Верховного Совета Якутской АССР XII созыва, избран Председателем Совета Министров Якутской АССР, Председателем Верховного Совета, затем назначен Председателем Правительства PC (Я). Продолжительное время работал постоянным представителем PC (Я) при Правительстве и Президенте РФ. С 1999 г. работает президентом, затем председателем Совета директоров объединения “Саханефтегаз”. Избирался народным депутатом Верховного Совета СССР, Верховного Совета Якутской АССР трех созывов, народным депутатом Государственного Собрания (Ил </a:t>
            </a:r>
            <a:r>
              <a:rPr lang="ru-RU" dirty="0" err="1" smtClean="0"/>
              <a:t>Тумэн</a:t>
            </a:r>
            <a:r>
              <a:rPr lang="ru-RU" dirty="0" smtClean="0"/>
              <a:t>). Награжден орденами Трудового Красного Знамени, Дружбы народов, “Знак Почета”, медалями. Заслуженный работник народного хозяйства PC (Я) (1994). Почетный железнодорожник (1993). Почетный гражданин </a:t>
            </a:r>
            <a:r>
              <a:rPr lang="ru-RU" dirty="0" err="1" smtClean="0"/>
              <a:t>Абыйского</a:t>
            </a:r>
            <a:r>
              <a:rPr lang="ru-RU" dirty="0" smtClean="0"/>
              <a:t>, </a:t>
            </a:r>
            <a:r>
              <a:rPr lang="ru-RU" dirty="0" err="1" smtClean="0"/>
              <a:t>Верхневилюйского</a:t>
            </a:r>
            <a:r>
              <a:rPr lang="ru-RU" dirty="0" smtClean="0"/>
              <a:t>, </a:t>
            </a:r>
            <a:r>
              <a:rPr lang="ru-RU" dirty="0" err="1" smtClean="0"/>
              <a:t>Олёкминского</a:t>
            </a:r>
            <a:r>
              <a:rPr lang="ru-RU" dirty="0" smtClean="0"/>
              <a:t> районов и Республики Саха (Якутия) с 2000 г.</a:t>
            </a:r>
          </a:p>
          <a:p>
            <a:r>
              <a:rPr lang="ru-RU" dirty="0" smtClean="0"/>
              <a:t>  Источник: т78. Трудовая слава Якутии: Почет, граждане </a:t>
            </a:r>
            <a:r>
              <a:rPr lang="ru-RU" dirty="0" err="1" smtClean="0"/>
              <a:t>Респ</a:t>
            </a:r>
            <a:r>
              <a:rPr lang="ru-RU" dirty="0" smtClean="0"/>
              <a:t>. Саха(Якутия), городов и улусов. Т. 1/Правительство </a:t>
            </a:r>
            <a:r>
              <a:rPr lang="ru-RU" dirty="0" err="1" smtClean="0"/>
              <a:t>Респ</a:t>
            </a:r>
            <a:r>
              <a:rPr lang="ru-RU" dirty="0" smtClean="0"/>
              <a:t>. Саха (Якутия); Авт.-сост.: </a:t>
            </a:r>
            <a:r>
              <a:rPr lang="ru-RU" dirty="0" err="1" smtClean="0"/>
              <a:t>М.П.Габышев</a:t>
            </a:r>
            <a:r>
              <a:rPr lang="ru-RU" dirty="0" smtClean="0"/>
              <a:t>, </a:t>
            </a:r>
            <a:r>
              <a:rPr lang="ru-RU" dirty="0" err="1" smtClean="0"/>
              <a:t>К.Е.Павлов</a:t>
            </a:r>
            <a:r>
              <a:rPr lang="ru-RU" dirty="0" smtClean="0"/>
              <a:t>; </a:t>
            </a:r>
            <a:r>
              <a:rPr lang="ru-RU" dirty="0" err="1" smtClean="0"/>
              <a:t>Редкол</a:t>
            </a:r>
            <a:r>
              <a:rPr lang="ru-RU" dirty="0" smtClean="0"/>
              <a:t>.: </a:t>
            </a:r>
            <a:r>
              <a:rPr lang="ru-RU" dirty="0" err="1" smtClean="0"/>
              <a:t>Н.В.Шадринов</a:t>
            </a:r>
            <a:r>
              <a:rPr lang="ru-RU" dirty="0" smtClean="0"/>
              <a:t> (рук.) и др. — Якутск: </a:t>
            </a:r>
            <a:r>
              <a:rPr lang="ru-RU" dirty="0" err="1" smtClean="0"/>
              <a:t>Сахаполиграфиздат</a:t>
            </a:r>
            <a:r>
              <a:rPr lang="ru-RU" dirty="0" smtClean="0"/>
              <a:t>, 2003.—416 с.  ББК 65.24(2Рос.Яку)я2. УДК 331(571.56)(03.092.2)</a:t>
            </a:r>
          </a:p>
          <a:p>
            <a:r>
              <a:rPr lang="ru-RU" dirty="0" smtClean="0"/>
              <a:t>“Трудовая слава Якутии" - книга-мемориал о Почетных гражданах Республики Саха (Якутия), городов и улусов</a:t>
            </a:r>
          </a:p>
          <a:p>
            <a:r>
              <a:rPr lang="ru-RU" dirty="0" smtClean="0"/>
              <a:t>          © Правительство Республики Саха (Якутия), 2003 г. </a:t>
            </a:r>
          </a:p>
          <a:p>
            <a:r>
              <a:rPr lang="ru-RU" dirty="0" smtClean="0"/>
              <a:t>          © Высший Совет старейшин Республики Саха (Якутия), 2003 г.</a:t>
            </a:r>
          </a:p>
          <a:p>
            <a:r>
              <a:rPr lang="ru-RU" dirty="0" smtClean="0"/>
              <a:t>            © ГУП НИПК «</a:t>
            </a:r>
            <a:r>
              <a:rPr lang="ru-RU" dirty="0" err="1" smtClean="0"/>
              <a:t>Сахаполиграфиздат</a:t>
            </a:r>
            <a:r>
              <a:rPr lang="ru-RU" dirty="0" smtClean="0"/>
              <a:t>», 2003 г.</a:t>
            </a:r>
          </a:p>
          <a:p>
            <a:endParaRPr lang="ru-RU" dirty="0"/>
          </a:p>
        </p:txBody>
      </p:sp>
    </p:spTree>
    <p:extLst>
      <p:ext uri="{BB962C8B-B14F-4D97-AF65-F5344CB8AC3E}">
        <p14:creationId xmlns:p14="http://schemas.microsoft.com/office/powerpoint/2010/main" val="406116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АРТАХИНОВА Степанида Михайловна</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2852" r="12852"/>
          <a:stretch>
            <a:fillRect/>
          </a:stretch>
        </p:blipFill>
        <p:spPr>
          <a:xfrm>
            <a:off x="7910513" y="987425"/>
            <a:ext cx="3444875" cy="3276600"/>
          </a:xfrm>
        </p:spPr>
      </p:pic>
      <p:sp>
        <p:nvSpPr>
          <p:cNvPr id="4" name="Текст 3"/>
          <p:cNvSpPr>
            <a:spLocks noGrp="1"/>
          </p:cNvSpPr>
          <p:nvPr>
            <p:ph type="body" sz="half" idx="2"/>
          </p:nvPr>
        </p:nvSpPr>
        <p:spPr>
          <a:xfrm>
            <a:off x="834288" y="2038645"/>
            <a:ext cx="6975142" cy="3811588"/>
          </a:xfrm>
        </p:spPr>
        <p:txBody>
          <a:bodyPr>
            <a:normAutofit fontScale="55000" lnSpcReduction="20000"/>
          </a:bodyPr>
          <a:lstStyle/>
          <a:p>
            <a:r>
              <a:rPr lang="ru-RU" dirty="0" smtClean="0"/>
              <a:t>АРТАХИНОВА Степанида Михайловна , 13.09.1989 г.р., уроженка </a:t>
            </a:r>
            <a:r>
              <a:rPr lang="ru-RU" dirty="0" err="1" smtClean="0"/>
              <a:t>с.Улахан-Мунгку</a:t>
            </a:r>
            <a:r>
              <a:rPr lang="ru-RU" dirty="0" smtClean="0"/>
              <a:t> </a:t>
            </a:r>
            <a:r>
              <a:rPr lang="ru-RU" dirty="0" err="1" smtClean="0"/>
              <a:t>Олёкминского</a:t>
            </a:r>
            <a:r>
              <a:rPr lang="ru-RU" dirty="0" smtClean="0"/>
              <a:t> района ЯАССР. </a:t>
            </a:r>
          </a:p>
          <a:p>
            <a:r>
              <a:rPr lang="ru-RU" dirty="0" smtClean="0"/>
              <a:t>    Степанида Михайловна российская спортсменка по стрельбе из лука, бронзовый призёр </a:t>
            </a:r>
            <a:r>
              <a:rPr lang="ru-RU" dirty="0" err="1" smtClean="0"/>
              <a:t>Паралимпийских</a:t>
            </a:r>
            <a:r>
              <a:rPr lang="ru-RU" dirty="0" smtClean="0"/>
              <a:t> игр 2012 г. в личном зачёте. Мастер международного класса, заслуженный мастер спорта России. По линии матери Степанида Михайловна - внучатая племянница известного якутского снайпера </a:t>
            </a:r>
            <a:r>
              <a:rPr lang="ru-RU" dirty="0" err="1" smtClean="0"/>
              <a:t>И.Н.Кульбертинова</a:t>
            </a:r>
            <a:r>
              <a:rPr lang="ru-RU" dirty="0" smtClean="0"/>
              <a:t>,</a:t>
            </a:r>
          </a:p>
          <a:p>
            <a:r>
              <a:rPr lang="ru-RU" dirty="0" smtClean="0"/>
              <a:t>Позднее семья переехала на место жительства в </a:t>
            </a:r>
            <a:r>
              <a:rPr lang="ru-RU" dirty="0" err="1" smtClean="0"/>
              <a:t>г.Якутск</a:t>
            </a:r>
            <a:r>
              <a:rPr lang="ru-RU" dirty="0" smtClean="0"/>
              <a:t>, училась в школе № 21 г. Якутска. После окончания Московского государственного социально-гуманитарного института (МГСГИ) стала работать юристом в Доме-интернате для престарелых и инвалидов, спортсмен-инструктор в Школе высшего спортивного мастерства (Якутск). Окончила магистратуру Института физической культуры и спорта СВФУ.</a:t>
            </a:r>
          </a:p>
          <a:p>
            <a:r>
              <a:rPr lang="ru-RU" dirty="0" smtClean="0"/>
              <a:t>      Стрельбой из лука начала заниматься с 2007 года, будучи студенткой первого курса МГСГИ. В мае 2008 года Степанида </a:t>
            </a:r>
            <a:r>
              <a:rPr lang="ru-RU" dirty="0" err="1" smtClean="0"/>
              <a:t>Артахинова</a:t>
            </a:r>
            <a:r>
              <a:rPr lang="ru-RU" dirty="0" smtClean="0"/>
              <a:t> выиграла свой первый турнир, посвящённый Дню Победы, в июне — победила на чемпионате страны. С тех пор неоднократно побеждала и занимала призовые места на чемпионатах и кубках России среди лиц с поражением опорно-двигательного аппарата (ПОДА). </a:t>
            </a:r>
          </a:p>
          <a:p>
            <a:r>
              <a:rPr lang="ru-RU" dirty="0" smtClean="0"/>
              <a:t>      Спортивные достижения:</a:t>
            </a:r>
          </a:p>
          <a:p>
            <a:r>
              <a:rPr lang="ru-RU" dirty="0" smtClean="0"/>
              <a:t>Летние </a:t>
            </a:r>
            <a:r>
              <a:rPr lang="ru-RU" dirty="0" err="1" smtClean="0"/>
              <a:t>Паралимпийские</a:t>
            </a:r>
            <a:r>
              <a:rPr lang="ru-RU" dirty="0" smtClean="0"/>
              <a:t> игры — стрельба из лука, личный зачёт. Бронза (Лондон, Великобритания, 2012 год)</a:t>
            </a:r>
          </a:p>
          <a:p>
            <a:r>
              <a:rPr lang="ru-RU" dirty="0" smtClean="0"/>
              <a:t>Чемпионаты мира:  Золото (Турин, 2011) — команда. Золото (Турин, 2011) — команда (микст). Серебро (Турин, 2011) — лично. Золото (Бангкок, 2013) — команда. Золото (</a:t>
            </a:r>
            <a:r>
              <a:rPr lang="ru-RU" dirty="0" err="1" smtClean="0"/>
              <a:t>Донауэшинген</a:t>
            </a:r>
            <a:r>
              <a:rPr lang="ru-RU" dirty="0" smtClean="0"/>
              <a:t>, 2015) — команда, блочный лук.</a:t>
            </a:r>
          </a:p>
          <a:p>
            <a:r>
              <a:rPr lang="ru-RU" dirty="0" smtClean="0"/>
              <a:t>Чемпионаты Европы: - Золото (2010) — команда.  Серебро (</a:t>
            </a:r>
            <a:r>
              <a:rPr lang="ru-RU" dirty="0" err="1" smtClean="0"/>
              <a:t>Ноттвиль</a:t>
            </a:r>
            <a:r>
              <a:rPr lang="ru-RU" dirty="0" smtClean="0"/>
              <a:t>, 2014) — команда.  Серебро (</a:t>
            </a:r>
            <a:r>
              <a:rPr lang="ru-RU" dirty="0" err="1" smtClean="0"/>
              <a:t>Ноттвиль</a:t>
            </a:r>
            <a:r>
              <a:rPr lang="ru-RU" dirty="0" smtClean="0"/>
              <a:t>, 2014) — команда (микст).</a:t>
            </a:r>
          </a:p>
          <a:p>
            <a:r>
              <a:rPr lang="ru-RU" dirty="0" smtClean="0"/>
              <a:t>    Награждена многочисленными медалями,  орденом «За заслуги перед Отечеством» 2 степени (2012), орденом «Полярная Звезда» (2012). Почётный гражданин </a:t>
            </a:r>
            <a:r>
              <a:rPr lang="ru-RU" dirty="0" err="1" smtClean="0"/>
              <a:t>Олёкминского</a:t>
            </a:r>
            <a:r>
              <a:rPr lang="ru-RU" dirty="0" smtClean="0"/>
              <a:t> района с 1989 г.</a:t>
            </a:r>
          </a:p>
          <a:p>
            <a:r>
              <a:rPr lang="ru-RU" dirty="0" smtClean="0"/>
              <a:t>Использованы материалы СМИ: Статья в газете «</a:t>
            </a:r>
            <a:r>
              <a:rPr lang="ru-RU" dirty="0" err="1" smtClean="0"/>
              <a:t>Олекма</a:t>
            </a:r>
            <a:r>
              <a:rPr lang="ru-RU" dirty="0" smtClean="0"/>
              <a:t>» (2009-05 14) | Автор: Д.ТИМОФЕЕВА. </a:t>
            </a:r>
            <a:r>
              <a:rPr lang="ru-RU" dirty="0" err="1" smtClean="0"/>
              <a:t>olekmanews</a:t>
            </a:r>
            <a:r>
              <a:rPr lang="ru-RU" dirty="0" smtClean="0"/>
              <a:t>. Ссылки по теме: «</a:t>
            </a:r>
            <a:r>
              <a:rPr lang="ru-RU" dirty="0" err="1" smtClean="0"/>
              <a:t>Якутяне</a:t>
            </a:r>
            <a:r>
              <a:rPr lang="ru-RU" dirty="0" smtClean="0"/>
              <a:t> – серебряные призёры Чемпионата России по стрельбе из лука», ИА </a:t>
            </a:r>
            <a:r>
              <a:rPr lang="ru-RU" dirty="0" err="1" smtClean="0"/>
              <a:t>SakhaNews</a:t>
            </a:r>
            <a:r>
              <a:rPr lang="ru-RU" dirty="0" smtClean="0"/>
              <a:t>, 2018 г.</a:t>
            </a:r>
          </a:p>
          <a:p>
            <a:r>
              <a:rPr lang="ru-RU" dirty="0" smtClean="0"/>
              <a:t>Фото: РИА Новости.</a:t>
            </a:r>
            <a:endParaRPr lang="ru-RU" dirty="0"/>
          </a:p>
        </p:txBody>
      </p:sp>
    </p:spTree>
    <p:extLst>
      <p:ext uri="{BB962C8B-B14F-4D97-AF65-F5344CB8AC3E}">
        <p14:creationId xmlns:p14="http://schemas.microsoft.com/office/powerpoint/2010/main" val="3427028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БАБИТА НИКОЛАЙ НИКОЛАЕВИЧ</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4738" b="14738"/>
          <a:stretch>
            <a:fillRect/>
          </a:stretch>
        </p:blipFill>
        <p:spPr>
          <a:xfrm>
            <a:off x="7824788" y="987425"/>
            <a:ext cx="3530600" cy="3000375"/>
          </a:xfrm>
        </p:spPr>
      </p:pic>
      <p:sp>
        <p:nvSpPr>
          <p:cNvPr id="4" name="Текст 3"/>
          <p:cNvSpPr>
            <a:spLocks noGrp="1"/>
          </p:cNvSpPr>
          <p:nvPr>
            <p:ph type="body" sz="half" idx="2"/>
          </p:nvPr>
        </p:nvSpPr>
        <p:spPr>
          <a:xfrm>
            <a:off x="839788" y="2057400"/>
            <a:ext cx="6411617" cy="3811588"/>
          </a:xfrm>
        </p:spPr>
        <p:txBody>
          <a:bodyPr>
            <a:normAutofit fontScale="92500" lnSpcReduction="20000"/>
          </a:bodyPr>
          <a:lstStyle/>
          <a:p>
            <a:r>
              <a:rPr lang="ru-RU" dirty="0" smtClean="0"/>
              <a:t>БАБИТА НИКОЛАЙ НИКОЛАЕВИЧ родился 20 июля 1937 г. в с. Малый </a:t>
            </a:r>
            <a:r>
              <a:rPr lang="ru-RU" dirty="0" err="1" smtClean="0"/>
              <a:t>Ракоцей</a:t>
            </a:r>
            <a:r>
              <a:rPr lang="ru-RU" dirty="0" smtClean="0"/>
              <a:t> </a:t>
            </a:r>
            <a:r>
              <a:rPr lang="ru-RU" dirty="0" err="1" smtClean="0"/>
              <a:t>Иршавского</a:t>
            </a:r>
            <a:r>
              <a:rPr lang="ru-RU" dirty="0" smtClean="0"/>
              <a:t> района Закарпатской области Украинской ССР. Окончил школу киномехаников и кинотехникум в г. Львове (1962). В 1957 г. призван в армию.</a:t>
            </a:r>
          </a:p>
          <a:p>
            <a:r>
              <a:rPr lang="ru-RU" dirty="0" smtClean="0"/>
              <a:t>В 1963 г. приехал на работу в Якутию. Министерством культуры ЯАССР был направлен в </a:t>
            </a:r>
            <a:r>
              <a:rPr lang="ru-RU" dirty="0" err="1" smtClean="0"/>
              <a:t>Олёкминский</a:t>
            </a:r>
            <a:r>
              <a:rPr lang="ru-RU" dirty="0" smtClean="0"/>
              <a:t> район заместителем заведующего отделом культуры по кино. С 1963 по 1984 гг. работал директором киносети </a:t>
            </a:r>
            <a:r>
              <a:rPr lang="ru-RU" dirty="0" err="1" smtClean="0"/>
              <a:t>Олёкминского</a:t>
            </a:r>
            <a:r>
              <a:rPr lang="ru-RU" dirty="0" smtClean="0"/>
              <a:t> района. С 1984 по 1992 гг. — мастер </a:t>
            </a:r>
            <a:r>
              <a:rPr lang="ru-RU" dirty="0" err="1" smtClean="0"/>
              <a:t>Олёкминского</a:t>
            </a:r>
            <a:r>
              <a:rPr lang="ru-RU" dirty="0" smtClean="0"/>
              <a:t> участка ВДПО.</a:t>
            </a:r>
          </a:p>
          <a:p>
            <a:r>
              <a:rPr lang="ru-RU" dirty="0" smtClean="0"/>
              <a:t>Награжден медалью «За доблестный труд. В ознаменование 100-летия со дня рождения В.И. Ленина», знаками «Победитель социалистического соревнования», «Ударник девятой пятилетки», «Ударник десятой пятилетки», Почетными грамотами Госкино СССР.                                                     Заслуженный работник культуры ЯАССР, отличник кинематографии СССР. Почётный гражданин </a:t>
            </a:r>
            <a:r>
              <a:rPr lang="ru-RU" dirty="0" err="1" smtClean="0"/>
              <a:t>Олёкминского</a:t>
            </a:r>
            <a:r>
              <a:rPr lang="ru-RU" dirty="0" smtClean="0"/>
              <a:t> района с 2005 г.</a:t>
            </a:r>
          </a:p>
          <a:p>
            <a:r>
              <a:rPr lang="ru-RU" dirty="0" smtClean="0"/>
              <a:t>    Источник: «Энциклопедия культуры и искусства Якутии» (М-во культуры и духовного развития РС(Я)). Составители </a:t>
            </a:r>
            <a:r>
              <a:rPr lang="ru-RU" dirty="0" err="1" smtClean="0"/>
              <a:t>В.А.Босиков</a:t>
            </a:r>
            <a:r>
              <a:rPr lang="ru-RU" dirty="0" smtClean="0"/>
              <a:t>, </a:t>
            </a:r>
            <a:r>
              <a:rPr lang="ru-RU" dirty="0" err="1" smtClean="0"/>
              <a:t>Р.Г.Иванова</a:t>
            </a:r>
            <a:r>
              <a:rPr lang="ru-RU" dirty="0" smtClean="0"/>
              <a:t>, </a:t>
            </a:r>
            <a:r>
              <a:rPr lang="ru-RU" dirty="0" err="1" smtClean="0"/>
              <a:t>Л.М.Корякина</a:t>
            </a:r>
            <a:r>
              <a:rPr lang="ru-RU" dirty="0" smtClean="0"/>
              <a:t>. редколлегия: </a:t>
            </a:r>
            <a:r>
              <a:rPr lang="ru-RU" dirty="0" err="1" smtClean="0"/>
              <a:t>В.А.Босиков</a:t>
            </a:r>
            <a:r>
              <a:rPr lang="ru-RU" dirty="0" smtClean="0"/>
              <a:t> (</a:t>
            </a:r>
            <a:r>
              <a:rPr lang="ru-RU" dirty="0" err="1" smtClean="0"/>
              <a:t>гл.ред</a:t>
            </a:r>
            <a:r>
              <a:rPr lang="ru-RU" dirty="0" smtClean="0"/>
              <a:t>.) и др., </a:t>
            </a:r>
            <a:r>
              <a:rPr lang="ru-RU" dirty="0" err="1" smtClean="0"/>
              <a:t>г.Якутск</a:t>
            </a:r>
            <a:r>
              <a:rPr lang="ru-RU" dirty="0" smtClean="0"/>
              <a:t>, изд-во «</a:t>
            </a:r>
            <a:r>
              <a:rPr lang="ru-RU" dirty="0" err="1" smtClean="0"/>
              <a:t>Бичик</a:t>
            </a:r>
            <a:r>
              <a:rPr lang="ru-RU" dirty="0" smtClean="0"/>
              <a:t>», 2011 г. УДК 008:7 (571.56) (031). ББК 71+85 (2Рос.Яку) я2.</a:t>
            </a:r>
            <a:endParaRPr lang="ru-RU" dirty="0"/>
          </a:p>
        </p:txBody>
      </p:sp>
    </p:spTree>
    <p:extLst>
      <p:ext uri="{BB962C8B-B14F-4D97-AF65-F5344CB8AC3E}">
        <p14:creationId xmlns:p14="http://schemas.microsoft.com/office/powerpoint/2010/main" val="2778079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ТРОФИМОВ Дмитрий Дмитриевич</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7174" r="7174"/>
          <a:stretch>
            <a:fillRect/>
          </a:stretch>
        </p:blipFill>
        <p:spPr>
          <a:xfrm>
            <a:off x="7354328" y="987425"/>
            <a:ext cx="4001060" cy="3159273"/>
          </a:xfrm>
        </p:spPr>
      </p:pic>
      <p:sp>
        <p:nvSpPr>
          <p:cNvPr id="4" name="Текст 3"/>
          <p:cNvSpPr>
            <a:spLocks noGrp="1"/>
          </p:cNvSpPr>
          <p:nvPr>
            <p:ph type="body" sz="half" idx="2"/>
          </p:nvPr>
        </p:nvSpPr>
        <p:spPr>
          <a:xfrm>
            <a:off x="839788" y="2057400"/>
            <a:ext cx="5571645" cy="3811588"/>
          </a:xfrm>
        </p:spPr>
        <p:txBody>
          <a:bodyPr>
            <a:normAutofit fontScale="55000" lnSpcReduction="20000"/>
          </a:bodyPr>
          <a:lstStyle/>
          <a:p>
            <a:r>
              <a:rPr lang="ru-RU" dirty="0" smtClean="0"/>
              <a:t>ТРОФИМОВ Дмитрий Дмитриевич, 1946 г.р., уроженец Орджоникидзевского района. Партийный, хозяйственный работник. В 1973 г. работал мастером-прорабом СУ Треста “</a:t>
            </a:r>
            <a:r>
              <a:rPr lang="ru-RU" dirty="0" err="1" smtClean="0"/>
              <a:t>Якутсельстрой</a:t>
            </a:r>
            <a:r>
              <a:rPr lang="ru-RU" dirty="0" smtClean="0"/>
              <a:t>” в п. Черском, в конце 1975 назначен заведующим сектором Якутского ОК ВЛКСМ, в декабре того же года избран 1 секретарём </a:t>
            </a:r>
            <a:r>
              <a:rPr lang="ru-RU" dirty="0" err="1" smtClean="0"/>
              <a:t>Нерюнгринского</a:t>
            </a:r>
            <a:r>
              <a:rPr lang="ru-RU" dirty="0" smtClean="0"/>
              <a:t> РК ВЛКСМ. В 1980 году избран вторым секретарём </a:t>
            </a:r>
            <a:r>
              <a:rPr lang="ru-RU" dirty="0" err="1" smtClean="0"/>
              <a:t>Олёкминского</a:t>
            </a:r>
            <a:r>
              <a:rPr lang="ru-RU" dirty="0" smtClean="0"/>
              <a:t> РК КПСС, 1984 по1986 гг. занимает должность заместителя заведующего отделом строительства Якутского ОК КПСС, с 1986 г. работал первым секретарём </a:t>
            </a:r>
            <a:r>
              <a:rPr lang="ru-RU" dirty="0" err="1" smtClean="0"/>
              <a:t>Олёкминского</a:t>
            </a:r>
            <a:r>
              <a:rPr lang="ru-RU" dirty="0" smtClean="0"/>
              <a:t> райкома комсомола. В 1991 г. назначен заместителем генерального директора «</a:t>
            </a:r>
            <a:r>
              <a:rPr lang="ru-RU" dirty="0" err="1" smtClean="0"/>
              <a:t>Якутстроя</a:t>
            </a:r>
            <a:r>
              <a:rPr lang="ru-RU" dirty="0" smtClean="0"/>
              <a:t>», в 1993 году назначен министром созданного Министерства по делам </a:t>
            </a:r>
            <a:r>
              <a:rPr lang="ru-RU" dirty="0" err="1" smtClean="0"/>
              <a:t>Амуро</a:t>
            </a:r>
            <a:r>
              <a:rPr lang="ru-RU" dirty="0" smtClean="0"/>
              <a:t>-Якутской магистрали в г. Якутске. в 1995 г., когда Министерство преобразуется в акционерную компанию «Железные дороги Якутии», Трофимов избирается президентом, а затем – генеральным директором ОАО АК «ЖДЯ». Работает в этой должности до 2002 г. (включительно), после чего избирается председателем Совета директоров ОАО «АК «Железные дороги Якутии». С 2004 г. по настоящее время является заместителем генерального директора, руководителем Якутского представительства ОАО «АК «Железные дороги Якутии». Доктор транспорта Академии транспорта РФ. Заслуженный строитель РФ. Почётный транспортный строитель РФ. Заслуженный работник народного хозяйства РС (Я). В мае 1996 года защитил докторскую диссертацию Академии транспорта РФ. </a:t>
            </a:r>
            <a:r>
              <a:rPr lang="ru-RU" dirty="0" err="1" smtClean="0"/>
              <a:t>Haграждён</a:t>
            </a:r>
            <a:r>
              <a:rPr lang="ru-RU" dirty="0" smtClean="0"/>
              <a:t> медалью “За строительство БАМа”, Почётными грамотами ПВС ЯАССР. Почётный гражданин </a:t>
            </a:r>
            <a:r>
              <a:rPr lang="ru-RU" dirty="0" err="1" smtClean="0"/>
              <a:t>Алданского</a:t>
            </a:r>
            <a:r>
              <a:rPr lang="ru-RU" dirty="0" smtClean="0"/>
              <a:t>, </a:t>
            </a:r>
            <a:r>
              <a:rPr lang="ru-RU" dirty="0" err="1" smtClean="0"/>
              <a:t>Хангаласского</a:t>
            </a:r>
            <a:r>
              <a:rPr lang="ru-RU" dirty="0" smtClean="0"/>
              <a:t> и </a:t>
            </a:r>
            <a:r>
              <a:rPr lang="ru-RU" dirty="0" err="1" smtClean="0"/>
              <a:t>Олёкминского</a:t>
            </a:r>
            <a:r>
              <a:rPr lang="ru-RU" dirty="0" smtClean="0"/>
              <a:t> улусов. 27.09.2019 г. глава РС (Я) </a:t>
            </a:r>
            <a:r>
              <a:rPr lang="ru-RU" dirty="0" err="1" smtClean="0"/>
              <a:t>Айсен</a:t>
            </a:r>
            <a:r>
              <a:rPr lang="ru-RU" dirty="0" smtClean="0"/>
              <a:t> Николаев присвоил звание Почётного гражданина Республики Саха (Якутия). </a:t>
            </a:r>
          </a:p>
          <a:p>
            <a:r>
              <a:rPr lang="ru-RU" dirty="0" smtClean="0"/>
              <a:t>  Источник: т78. Трудовая слава Якутии: Почет, граждане </a:t>
            </a:r>
            <a:r>
              <a:rPr lang="ru-RU" dirty="0" err="1" smtClean="0"/>
              <a:t>Респ</a:t>
            </a:r>
            <a:r>
              <a:rPr lang="ru-RU" dirty="0" smtClean="0"/>
              <a:t>. Саха(Якутия), городов и улусов. Т. 1/Правительство </a:t>
            </a:r>
            <a:r>
              <a:rPr lang="ru-RU" dirty="0" err="1" smtClean="0"/>
              <a:t>Респ</a:t>
            </a:r>
            <a:r>
              <a:rPr lang="ru-RU" dirty="0" smtClean="0"/>
              <a:t>. Саха (Якутия); Авт.-сост.: </a:t>
            </a:r>
            <a:r>
              <a:rPr lang="ru-RU" dirty="0" err="1" smtClean="0"/>
              <a:t>М.П.Габышев</a:t>
            </a:r>
            <a:r>
              <a:rPr lang="ru-RU" dirty="0" smtClean="0"/>
              <a:t>, </a:t>
            </a:r>
            <a:r>
              <a:rPr lang="ru-RU" dirty="0" err="1" smtClean="0"/>
              <a:t>К.Е.Павлов</a:t>
            </a:r>
            <a:r>
              <a:rPr lang="ru-RU" dirty="0" smtClean="0"/>
              <a:t>; </a:t>
            </a:r>
            <a:r>
              <a:rPr lang="ru-RU" dirty="0" err="1" smtClean="0"/>
              <a:t>Редкол</a:t>
            </a:r>
            <a:r>
              <a:rPr lang="ru-RU" dirty="0" smtClean="0"/>
              <a:t>.: </a:t>
            </a:r>
            <a:r>
              <a:rPr lang="ru-RU" dirty="0" err="1" smtClean="0"/>
              <a:t>Н.В.Шадринов</a:t>
            </a:r>
            <a:r>
              <a:rPr lang="ru-RU" dirty="0" smtClean="0"/>
              <a:t> (рук.) и др. — Якутск: </a:t>
            </a:r>
            <a:r>
              <a:rPr lang="ru-RU" dirty="0" err="1" smtClean="0"/>
              <a:t>Сахаполиграфиздат</a:t>
            </a:r>
            <a:r>
              <a:rPr lang="ru-RU" dirty="0" smtClean="0"/>
              <a:t>, 2003.—416 с. </a:t>
            </a:r>
          </a:p>
          <a:p>
            <a:r>
              <a:rPr lang="ru-RU" dirty="0" smtClean="0"/>
              <a:t>ББК 65.24(2Рос.Яку)я2. УДК 331(571.56)(03.092.2)</a:t>
            </a:r>
          </a:p>
          <a:p>
            <a:r>
              <a:rPr lang="ru-RU" dirty="0" smtClean="0"/>
              <a:t>“Трудовая слава Якутии" - книга-мемориал о Почетных гражданах Республики Саха (Якутия), городов и улусов</a:t>
            </a:r>
          </a:p>
          <a:p>
            <a:r>
              <a:rPr lang="ru-RU" dirty="0" smtClean="0"/>
              <a:t>          © Правительство Республики Саха (Якутия), 2003 г. </a:t>
            </a:r>
          </a:p>
          <a:p>
            <a:r>
              <a:rPr lang="ru-RU" dirty="0" smtClean="0"/>
              <a:t>          © Высший Совет старейшин Республики Саха (Якутия), 2003 г.</a:t>
            </a:r>
          </a:p>
          <a:p>
            <a:r>
              <a:rPr lang="ru-RU" dirty="0" smtClean="0"/>
              <a:t>            © ГУП НИПК «</a:t>
            </a:r>
            <a:r>
              <a:rPr lang="ru-RU" dirty="0" err="1" smtClean="0"/>
              <a:t>Сахаполиграфиздат</a:t>
            </a:r>
            <a:r>
              <a:rPr lang="ru-RU" dirty="0" smtClean="0"/>
              <a:t>», 2003 г.</a:t>
            </a:r>
          </a:p>
          <a:p>
            <a:r>
              <a:rPr lang="ru-RU" dirty="0" smtClean="0"/>
              <a:t>Дополнительный источник: (27.09.2019. ЯСИА), http://aldangold.ru</a:t>
            </a:r>
          </a:p>
          <a:p>
            <a:endParaRPr lang="ru-RU" dirty="0"/>
          </a:p>
        </p:txBody>
      </p:sp>
    </p:spTree>
    <p:extLst>
      <p:ext uri="{BB962C8B-B14F-4D97-AF65-F5344CB8AC3E}">
        <p14:creationId xmlns:p14="http://schemas.microsoft.com/office/powerpoint/2010/main" val="3114080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АКБУТАЕВ </a:t>
            </a:r>
            <a:r>
              <a:rPr lang="ru-RU" dirty="0" err="1" smtClean="0"/>
              <a:t>Галимжан</a:t>
            </a:r>
            <a:r>
              <a:rPr lang="ru-RU" dirty="0" smtClean="0"/>
              <a:t> </a:t>
            </a:r>
            <a:r>
              <a:rPr lang="ru-RU" dirty="0" err="1" smtClean="0"/>
              <a:t>Жорович</a:t>
            </a:r>
            <a:endParaRPr lang="ru-RU" dirty="0"/>
          </a:p>
        </p:txBody>
      </p:sp>
      <p:sp>
        <p:nvSpPr>
          <p:cNvPr id="4" name="Текст 3"/>
          <p:cNvSpPr>
            <a:spLocks noGrp="1"/>
          </p:cNvSpPr>
          <p:nvPr>
            <p:ph type="body" sz="half" idx="2"/>
          </p:nvPr>
        </p:nvSpPr>
        <p:spPr>
          <a:xfrm>
            <a:off x="839788" y="2057400"/>
            <a:ext cx="6613635" cy="3811588"/>
          </a:xfrm>
        </p:spPr>
        <p:txBody>
          <a:bodyPr>
            <a:normAutofit fontScale="55000" lnSpcReduction="20000"/>
          </a:bodyPr>
          <a:lstStyle/>
          <a:p>
            <a:r>
              <a:rPr lang="ru-RU" dirty="0" smtClean="0"/>
              <a:t>АКБУТАЕВ </a:t>
            </a:r>
            <a:r>
              <a:rPr lang="ru-RU" dirty="0" err="1" smtClean="0"/>
              <a:t>Галимжан</a:t>
            </a:r>
            <a:r>
              <a:rPr lang="ru-RU" dirty="0" smtClean="0"/>
              <a:t> </a:t>
            </a:r>
            <a:r>
              <a:rPr lang="ru-RU" dirty="0" err="1" smtClean="0"/>
              <a:t>Жорович</a:t>
            </a:r>
            <a:r>
              <a:rPr lang="ru-RU" dirty="0" smtClean="0"/>
              <a:t>, 02.11.1954 г.р. Место рождения: </a:t>
            </a:r>
            <a:r>
              <a:rPr lang="ru-RU" dirty="0" err="1" smtClean="0"/>
              <a:t>г.Магадан</a:t>
            </a:r>
            <a:r>
              <a:rPr lang="ru-RU" dirty="0" smtClean="0"/>
              <a:t> Магаданская область. Образование: среднее специальное. Место жительства: </a:t>
            </a:r>
            <a:r>
              <a:rPr lang="ru-RU" dirty="0" err="1" smtClean="0"/>
              <a:t>п.Нефтебаза</a:t>
            </a:r>
            <a:r>
              <a:rPr lang="ru-RU" dirty="0" smtClean="0"/>
              <a:t>. </a:t>
            </a:r>
          </a:p>
          <a:p>
            <a:r>
              <a:rPr lang="ru-RU" dirty="0" smtClean="0"/>
              <a:t>       В 1976 году поступил в </a:t>
            </a:r>
            <a:r>
              <a:rPr lang="ru-RU" dirty="0" err="1" smtClean="0"/>
              <a:t>Уфинский</a:t>
            </a:r>
            <a:r>
              <a:rPr lang="ru-RU" dirty="0" smtClean="0"/>
              <a:t> техникум нефтяной промышленности, окончил в 1979 году по специальности техник-механик. Сразу после окончания техникума приехал в Якутию, получил направление в </a:t>
            </a:r>
            <a:r>
              <a:rPr lang="ru-RU" dirty="0" err="1" smtClean="0"/>
              <a:t>Амгинский</a:t>
            </a:r>
            <a:r>
              <a:rPr lang="ru-RU" dirty="0" smtClean="0"/>
              <a:t> район, работал механиком. В 1986 году получил назначение на должность директора </a:t>
            </a:r>
            <a:r>
              <a:rPr lang="ru-RU" dirty="0" err="1" smtClean="0"/>
              <a:t>Олёкминского</a:t>
            </a:r>
            <a:r>
              <a:rPr lang="ru-RU" dirty="0" smtClean="0"/>
              <a:t> филиала нефтебазы ОАО «</a:t>
            </a:r>
            <a:r>
              <a:rPr lang="ru-RU" dirty="0" err="1" smtClean="0"/>
              <a:t>Саханефтегазсбыт</a:t>
            </a:r>
            <a:r>
              <a:rPr lang="ru-RU" dirty="0" smtClean="0"/>
              <a:t>» расположенного в </a:t>
            </a:r>
            <a:r>
              <a:rPr lang="ru-RU" dirty="0" err="1" smtClean="0"/>
              <a:t>п.Нефтебаза</a:t>
            </a:r>
            <a:r>
              <a:rPr lang="ru-RU" dirty="0" smtClean="0"/>
              <a:t> </a:t>
            </a:r>
            <a:r>
              <a:rPr lang="ru-RU" dirty="0" err="1" smtClean="0"/>
              <a:t>Олёкминского</a:t>
            </a:r>
            <a:r>
              <a:rPr lang="ru-RU" dirty="0" smtClean="0"/>
              <a:t> района. В 2009 году был избран депутатом районного Совета депутатов МР "</a:t>
            </a:r>
            <a:r>
              <a:rPr lang="ru-RU" dirty="0" err="1" smtClean="0"/>
              <a:t>Олёкминский</a:t>
            </a:r>
            <a:r>
              <a:rPr lang="ru-RU" dirty="0" smtClean="0"/>
              <a:t> район" РС(Я).</a:t>
            </a:r>
          </a:p>
          <a:p>
            <a:r>
              <a:rPr lang="ru-RU" dirty="0" smtClean="0"/>
              <a:t>      С 1986 года по 2019 г работал директором </a:t>
            </a:r>
            <a:r>
              <a:rPr lang="ru-RU" dirty="0" err="1" smtClean="0"/>
              <a:t>Олёкминского</a:t>
            </a:r>
            <a:r>
              <a:rPr lang="ru-RU" dirty="0" smtClean="0"/>
              <a:t> филиала нефтебазы ОАО "</a:t>
            </a:r>
            <a:r>
              <a:rPr lang="ru-RU" dirty="0" err="1" smtClean="0"/>
              <a:t>Саханефтегазсбыт</a:t>
            </a:r>
            <a:r>
              <a:rPr lang="ru-RU" dirty="0" smtClean="0"/>
              <a:t>". За этот период времени построены по современным требованиям очистные сооружения, реконструирован и оснащен резервуарный парк, установлены дополнительные емкости, забетонированы подъезды и площадка для хранения и отпуска масел, оборудованы нефтепроводы, построен гараж на 10 боксов, СТО, пожарное депо, операторский цех. Одновременно производились работы по развитию сети АЗС и КАЗС в селах </a:t>
            </a:r>
            <a:r>
              <a:rPr lang="ru-RU" dirty="0" err="1" smtClean="0"/>
              <a:t>Абага</a:t>
            </a:r>
            <a:r>
              <a:rPr lang="ru-RU" dirty="0" smtClean="0"/>
              <a:t>, </a:t>
            </a:r>
            <a:r>
              <a:rPr lang="ru-RU" dirty="0" err="1" smtClean="0"/>
              <a:t>Токко</a:t>
            </a:r>
            <a:r>
              <a:rPr lang="ru-RU" dirty="0" smtClean="0"/>
              <a:t>, Чапаево, Тяня. Организована поставка и реализация нефтепродуктов в отдаленные населенные пункты. Построены 7 домов на 36 благоустроенных квартир, детский сад, также объекты соцкультбыта, культурно-оздоровительного центра.</a:t>
            </a:r>
          </a:p>
          <a:p>
            <a:r>
              <a:rPr lang="ru-RU" dirty="0" smtClean="0"/>
              <a:t>За многолетний добросовестный труд </a:t>
            </a:r>
            <a:r>
              <a:rPr lang="ru-RU" dirty="0" err="1" smtClean="0"/>
              <a:t>Акбутаев</a:t>
            </a:r>
            <a:r>
              <a:rPr lang="ru-RU" dirty="0" smtClean="0"/>
              <a:t> </a:t>
            </a:r>
            <a:r>
              <a:rPr lang="ru-RU" dirty="0" err="1" smtClean="0"/>
              <a:t>Галимжан</a:t>
            </a:r>
            <a:r>
              <a:rPr lang="ru-RU" dirty="0" smtClean="0"/>
              <a:t> </a:t>
            </a:r>
            <a:r>
              <a:rPr lang="ru-RU" dirty="0" err="1" smtClean="0"/>
              <a:t>Жорович</a:t>
            </a:r>
            <a:r>
              <a:rPr lang="ru-RU" dirty="0" smtClean="0"/>
              <a:t> неоднократно награждался ведомственными Почётными грамотами, Благодарственными письмами, Почётной грамотой Главы республики Саха (Якутия), Почётными грамотами Министерства промышленности и энергетики РС (Я), </a:t>
            </a:r>
            <a:r>
              <a:rPr lang="ru-RU" dirty="0" err="1" smtClean="0"/>
              <a:t>Якутнефтепродукт</a:t>
            </a:r>
            <a:r>
              <a:rPr lang="ru-RU" dirty="0" smtClean="0"/>
              <a:t> РС (Я) приуроченный к дате ознаменования Республики Саха (Якутия) (2000 г), ОАО «</a:t>
            </a:r>
            <a:r>
              <a:rPr lang="ru-RU" dirty="0" err="1" smtClean="0"/>
              <a:t>Саханефтегазсбыт</a:t>
            </a:r>
            <a:r>
              <a:rPr lang="ru-RU" dirty="0" smtClean="0"/>
              <a:t>», памятными знаками РС (Я) «2000 добрых дел», «За ликвидацию стихийного бедствия» (2001 г), Знаком «Гражданская доблесть». </a:t>
            </a:r>
          </a:p>
          <a:p>
            <a:r>
              <a:rPr lang="ru-RU" dirty="0" smtClean="0"/>
              <a:t>       </a:t>
            </a:r>
            <a:r>
              <a:rPr lang="ru-RU" dirty="0" err="1" smtClean="0"/>
              <a:t>Галимжан</a:t>
            </a:r>
            <a:r>
              <a:rPr lang="ru-RU" dirty="0" smtClean="0"/>
              <a:t> </a:t>
            </a:r>
            <a:r>
              <a:rPr lang="ru-RU" dirty="0" err="1" smtClean="0"/>
              <a:t>Жорович</a:t>
            </a:r>
            <a:r>
              <a:rPr lang="ru-RU" dirty="0" smtClean="0"/>
              <a:t> – Почётный работник ТЭК </a:t>
            </a:r>
            <a:r>
              <a:rPr lang="ru-RU" dirty="0" err="1" smtClean="0"/>
              <a:t>Минпромторга</a:t>
            </a:r>
            <a:r>
              <a:rPr lang="ru-RU" dirty="0" smtClean="0"/>
              <a:t> России, заслуженный работник народного хозяйства РС (Я).</a:t>
            </a:r>
          </a:p>
          <a:p>
            <a:r>
              <a:rPr lang="ru-RU" dirty="0" smtClean="0"/>
              <a:t> Почётный гражданин </a:t>
            </a:r>
            <a:r>
              <a:rPr lang="ru-RU" dirty="0" err="1" smtClean="0"/>
              <a:t>Олёкминского</a:t>
            </a:r>
            <a:r>
              <a:rPr lang="ru-RU" dirty="0" smtClean="0"/>
              <a:t> района с 2004 г. В настоящее время находится на заслуженном отдыхе.</a:t>
            </a:r>
          </a:p>
          <a:p>
            <a:endParaRPr lang="ru-RU" dirty="0" smtClean="0"/>
          </a:p>
          <a:p>
            <a:r>
              <a:rPr lang="ru-RU" dirty="0" smtClean="0"/>
              <a:t>     Источник: Книга В сердце прописан наш город </a:t>
            </a:r>
            <a:r>
              <a:rPr lang="ru-RU" dirty="0" err="1" smtClean="0"/>
              <a:t>Олекминск</a:t>
            </a:r>
            <a:r>
              <a:rPr lang="ru-RU" dirty="0" smtClean="0"/>
              <a:t>/ составитель Е.Ю. Миронова] — Якутск:  В11 Типография «СМИК». — 2020. — 200 с. Агентство CIP НБР Саха УДК 908(571.56-21)  ББК 26.89 (2Рос.Яку-2)</a:t>
            </a:r>
          </a:p>
          <a:p>
            <a:r>
              <a:rPr lang="ru-RU" dirty="0" smtClean="0"/>
              <a:t>Дополнительные сведения взяты из открытых источников.</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14958" b="14958"/>
          <a:stretch>
            <a:fillRect/>
          </a:stretch>
        </p:blipFill>
        <p:spPr>
          <a:xfrm>
            <a:off x="7591647" y="623169"/>
            <a:ext cx="3668048" cy="3233700"/>
          </a:xfrm>
        </p:spPr>
      </p:pic>
    </p:spTree>
    <p:extLst>
      <p:ext uri="{BB962C8B-B14F-4D97-AF65-F5344CB8AC3E}">
        <p14:creationId xmlns:p14="http://schemas.microsoft.com/office/powerpoint/2010/main" val="3349517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АРАКЕЛЯН </a:t>
            </a:r>
            <a:r>
              <a:rPr lang="ru-RU" dirty="0" err="1" smtClean="0"/>
              <a:t>Хачатур</a:t>
            </a:r>
            <a:r>
              <a:rPr lang="ru-RU" dirty="0" smtClean="0"/>
              <a:t> </a:t>
            </a:r>
            <a:r>
              <a:rPr lang="ru-RU" dirty="0" err="1" smtClean="0"/>
              <a:t>Суренович</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5651" b="15651"/>
          <a:stretch>
            <a:fillRect/>
          </a:stretch>
        </p:blipFill>
        <p:spPr>
          <a:xfrm>
            <a:off x="7357730" y="1257300"/>
            <a:ext cx="3924300" cy="3711575"/>
          </a:xfrm>
        </p:spPr>
      </p:pic>
      <p:sp>
        <p:nvSpPr>
          <p:cNvPr id="4" name="Текст 3"/>
          <p:cNvSpPr>
            <a:spLocks noGrp="1"/>
          </p:cNvSpPr>
          <p:nvPr>
            <p:ph type="body" sz="half" idx="2"/>
          </p:nvPr>
        </p:nvSpPr>
        <p:spPr>
          <a:xfrm>
            <a:off x="839788" y="2057400"/>
            <a:ext cx="6517942" cy="3811588"/>
          </a:xfrm>
        </p:spPr>
        <p:txBody>
          <a:bodyPr>
            <a:normAutofit fontScale="62500" lnSpcReduction="20000"/>
          </a:bodyPr>
          <a:lstStyle/>
          <a:p>
            <a:r>
              <a:rPr lang="ru-RU" dirty="0" smtClean="0"/>
              <a:t>АРАКЕЛЯН </a:t>
            </a:r>
            <a:r>
              <a:rPr lang="ru-RU" dirty="0" err="1" smtClean="0"/>
              <a:t>Хачатур</a:t>
            </a:r>
            <a:r>
              <a:rPr lang="ru-RU" dirty="0" smtClean="0"/>
              <a:t> </a:t>
            </a:r>
            <a:r>
              <a:rPr lang="ru-RU" dirty="0" err="1" smtClean="0"/>
              <a:t>Суренович</a:t>
            </a:r>
            <a:r>
              <a:rPr lang="ru-RU" dirty="0" smtClean="0"/>
              <a:t>, родился 12 августа 1968 г., в г. </a:t>
            </a:r>
            <a:r>
              <a:rPr lang="ru-RU" dirty="0" err="1" smtClean="0"/>
              <a:t>Олёкминске</a:t>
            </a:r>
            <a:r>
              <a:rPr lang="ru-RU" dirty="0" smtClean="0"/>
              <a:t>  ЯАССР, образование – высшее, в 2010 г. окончил ГОУ ВПО "Российский университет дружбы народов", индивидуальный предприниматель, директор ООО «</a:t>
            </a:r>
            <a:r>
              <a:rPr lang="ru-RU" dirty="0" err="1" smtClean="0"/>
              <a:t>НордСтрой</a:t>
            </a:r>
            <a:r>
              <a:rPr lang="ru-RU" dirty="0" smtClean="0"/>
              <a:t>», депутат районного Совета МР «</a:t>
            </a:r>
            <a:r>
              <a:rPr lang="ru-RU" dirty="0" err="1" smtClean="0"/>
              <a:t>Олёкминский</a:t>
            </a:r>
            <a:r>
              <a:rPr lang="ru-RU" dirty="0" smtClean="0"/>
              <a:t> район», нескольких созывов. Являясь депутатом 7-го созыва возглавляет постоянную комиссию по промышленности, транспорту, строительству, ЖХК и связи. В начале 90-х после службы в армии открыл собственное дело, магазин «Мираж», хлебопекарню «Мираж», позднее занялся строительством социально и общественно значимых объектов в </a:t>
            </a:r>
            <a:r>
              <a:rPr lang="ru-RU" dirty="0" err="1" smtClean="0"/>
              <a:t>Олёкминском</a:t>
            </a:r>
            <a:r>
              <a:rPr lang="ru-RU" dirty="0" smtClean="0"/>
              <a:t> районе. Компания ООО «Норд-Строй» заняла прочную нишу в строительной отрасли РС (Я), теперь строительство ведут и в </a:t>
            </a:r>
            <a:r>
              <a:rPr lang="ru-RU" dirty="0" err="1" smtClean="0"/>
              <a:t>г.Якутске</a:t>
            </a:r>
            <a:r>
              <a:rPr lang="ru-RU" dirty="0" smtClean="0"/>
              <a:t>.  Предприниматель Аракелян Х.С. в 2018 г  стал одним из финалистов всенародной премии «Гордость Якутии» в номинации «Предприниматель».   </a:t>
            </a:r>
          </a:p>
          <a:p>
            <a:r>
              <a:rPr lang="ru-RU" dirty="0" smtClean="0"/>
              <a:t> Вклад в социально-экономическое развитие района ИП Аракелян </a:t>
            </a:r>
            <a:r>
              <a:rPr lang="ru-RU" dirty="0" err="1" smtClean="0"/>
              <a:t>Хачатура</a:t>
            </a:r>
            <a:r>
              <a:rPr lang="ru-RU" dirty="0" smtClean="0"/>
              <a:t> </a:t>
            </a:r>
            <a:r>
              <a:rPr lang="ru-RU" dirty="0" err="1" smtClean="0"/>
              <a:t>Суреновича</a:t>
            </a:r>
            <a:r>
              <a:rPr lang="ru-RU" dirty="0" smtClean="0"/>
              <a:t>  велик, он по праву заслужил непререкаемый авторитет и уважение среди </a:t>
            </a:r>
            <a:r>
              <a:rPr lang="ru-RU" dirty="0" err="1" smtClean="0"/>
              <a:t>олёкминчан</a:t>
            </a:r>
            <a:r>
              <a:rPr lang="ru-RU" dirty="0" smtClean="0"/>
              <a:t>. Ежегодно за счёт средств своей компании проводит значимые мероприятия по благоустройству городских территорий, финансируя строительство малых архитектурных  объектов являющихся украшением территорий мест массового отдыха, благоустройство дорог и т.д.</a:t>
            </a:r>
          </a:p>
          <a:p>
            <a:r>
              <a:rPr lang="ru-RU" dirty="0" smtClean="0"/>
              <a:t>Граждане, переселившиеся в комфортные и уютные квартиры в МКД, построенных по линии Программы переселения граждан из ветхого жилья компанией ООО «</a:t>
            </a:r>
            <a:r>
              <a:rPr lang="ru-RU" dirty="0" err="1" smtClean="0"/>
              <a:t>НордСтрой</a:t>
            </a:r>
            <a:r>
              <a:rPr lang="ru-RU" dirty="0" smtClean="0"/>
              <a:t>», благодарны строителям за качественно выполненные работы. В данное время компания ведёт строительство в районе ЗСМ на ул. Миллера 21 "В", на Миллера 23/5 ещё двух 76-ти квартирных домов для переселенцев из ветхого и аварийного жилья, а также сирот, сдача в эксплуатацию которых намечают к концу декабря 2020 г. </a:t>
            </a:r>
          </a:p>
          <a:p>
            <a:r>
              <a:rPr lang="ru-RU" dirty="0" err="1" smtClean="0"/>
              <a:t>Хачатур</a:t>
            </a:r>
            <a:r>
              <a:rPr lang="ru-RU" dirty="0" smtClean="0"/>
              <a:t> </a:t>
            </a:r>
            <a:r>
              <a:rPr lang="ru-RU" dirty="0" err="1" smtClean="0"/>
              <a:t>Суренович</a:t>
            </a:r>
            <a:r>
              <a:rPr lang="ru-RU" dirty="0" smtClean="0"/>
              <a:t> постоянный спонсор различных мероприятий, городских, районных, сельских и республиканских уровней. Регулярно оплачивает выезды юных </a:t>
            </a:r>
            <a:r>
              <a:rPr lang="ru-RU" dirty="0" err="1" smtClean="0"/>
              <a:t>олёкминчан</a:t>
            </a:r>
            <a:r>
              <a:rPr lang="ru-RU" dirty="0" smtClean="0"/>
              <a:t> на соревнования, спонсирует спортивные состязания. </a:t>
            </a:r>
          </a:p>
          <a:p>
            <a:r>
              <a:rPr lang="ru-RU" dirty="0" smtClean="0"/>
              <a:t>Бескорыстный многолетний труд на благо развития родного района </a:t>
            </a:r>
            <a:r>
              <a:rPr lang="ru-RU" dirty="0" err="1" smtClean="0"/>
              <a:t>Хачатуру</a:t>
            </a:r>
            <a:r>
              <a:rPr lang="ru-RU" dirty="0" smtClean="0"/>
              <a:t> </a:t>
            </a:r>
            <a:r>
              <a:rPr lang="ru-RU" dirty="0" err="1" smtClean="0"/>
              <a:t>Суреновичу</a:t>
            </a:r>
            <a:r>
              <a:rPr lang="ru-RU" dirty="0" smtClean="0"/>
              <a:t> присвоены почётные звания: «Заслуженный работник народного хозяйства РСЯ)» (28.12.2012г), «Почётный гражданин </a:t>
            </a:r>
            <a:r>
              <a:rPr lang="ru-RU" dirty="0" err="1" smtClean="0"/>
              <a:t>Олёкминского</a:t>
            </a:r>
            <a:r>
              <a:rPr lang="ru-RU" dirty="0" smtClean="0"/>
              <a:t> района» (26.12.с 2007 г.).</a:t>
            </a:r>
          </a:p>
          <a:p>
            <a:r>
              <a:rPr lang="ru-RU" dirty="0" smtClean="0"/>
              <a:t>Составлено из источников: публикации в газете «</a:t>
            </a:r>
            <a:r>
              <a:rPr lang="ru-RU" dirty="0" err="1" smtClean="0"/>
              <a:t>Олекма</a:t>
            </a:r>
            <a:r>
              <a:rPr lang="ru-RU" dirty="0" smtClean="0"/>
              <a:t>». Книга: В сердце прописан наш город </a:t>
            </a:r>
            <a:r>
              <a:rPr lang="ru-RU" dirty="0" err="1" smtClean="0"/>
              <a:t>Олекминск</a:t>
            </a:r>
            <a:r>
              <a:rPr lang="ru-RU" dirty="0" smtClean="0"/>
              <a:t>/ составитель Е.Ю. Миронова] — Якутск:  В11 Типография «СМИК». — 2020. — 200 с. Агентство CIP НБР Саха</a:t>
            </a:r>
          </a:p>
          <a:p>
            <a:r>
              <a:rPr lang="ru-RU" dirty="0" smtClean="0"/>
              <a:t>УДК 908(571.56-21)  ББК 26.89 (2Рос.Яку-2)</a:t>
            </a:r>
            <a:endParaRPr lang="ru-RU" dirty="0"/>
          </a:p>
        </p:txBody>
      </p:sp>
    </p:spTree>
    <p:extLst>
      <p:ext uri="{BB962C8B-B14F-4D97-AF65-F5344CB8AC3E}">
        <p14:creationId xmlns:p14="http://schemas.microsoft.com/office/powerpoint/2010/main" val="52020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АЛЕКСЕЕВ Василий Лазаревич</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5256" b="15256"/>
          <a:stretch>
            <a:fillRect/>
          </a:stretch>
        </p:blipFill>
        <p:spPr>
          <a:xfrm>
            <a:off x="7400925" y="987425"/>
            <a:ext cx="3954463" cy="3222625"/>
          </a:xfrm>
        </p:spPr>
      </p:pic>
      <p:sp>
        <p:nvSpPr>
          <p:cNvPr id="4" name="Текст 3"/>
          <p:cNvSpPr>
            <a:spLocks noGrp="1"/>
          </p:cNvSpPr>
          <p:nvPr>
            <p:ph type="body" sz="half" idx="2"/>
          </p:nvPr>
        </p:nvSpPr>
        <p:spPr>
          <a:xfrm>
            <a:off x="839788" y="2057400"/>
            <a:ext cx="6315924" cy="3811588"/>
          </a:xfrm>
        </p:spPr>
        <p:txBody>
          <a:bodyPr/>
          <a:lstStyle/>
          <a:p>
            <a:r>
              <a:rPr lang="ru-RU" dirty="0" smtClean="0"/>
              <a:t>АЛЕКСЕЕВ Василий Лазаревич, родился в 1933 году, более 30 лет работал учителем математики в школах </a:t>
            </a:r>
            <a:r>
              <a:rPr lang="ru-RU" dirty="0" err="1" smtClean="0"/>
              <a:t>Булунского</a:t>
            </a:r>
            <a:r>
              <a:rPr lang="ru-RU" dirty="0" smtClean="0"/>
              <a:t>, </a:t>
            </a:r>
            <a:r>
              <a:rPr lang="ru-RU" dirty="0" err="1" smtClean="0"/>
              <a:t>Верхневилюйского</a:t>
            </a:r>
            <a:r>
              <a:rPr lang="ru-RU" dirty="0" smtClean="0"/>
              <a:t>, </a:t>
            </a:r>
            <a:r>
              <a:rPr lang="ru-RU" dirty="0" err="1" smtClean="0"/>
              <a:t>Олёкминского</a:t>
            </a:r>
            <a:r>
              <a:rPr lang="ru-RU" dirty="0" smtClean="0"/>
              <a:t> районов. Несмотря на возраст, продолжает активно заниматься общественной деятельностью. В июле 2020 г. на IX сессии Совета депутатов </a:t>
            </a:r>
            <a:r>
              <a:rPr lang="ru-RU" dirty="0" err="1" smtClean="0"/>
              <a:t>Олёкминского</a:t>
            </a:r>
            <a:r>
              <a:rPr lang="ru-RU" dirty="0" smtClean="0"/>
              <a:t> района Василию Лазаревичу, ветерану тыла и труда, присвоено звание «Почётный гражданин </a:t>
            </a:r>
            <a:r>
              <a:rPr lang="ru-RU" dirty="0" err="1" smtClean="0"/>
              <a:t>Олёкминского</a:t>
            </a:r>
            <a:r>
              <a:rPr lang="ru-RU" dirty="0" smtClean="0"/>
              <a:t> района» и торжественно вручен Знак и удостоверение «Почётного гражданина».</a:t>
            </a:r>
          </a:p>
          <a:p>
            <a:r>
              <a:rPr lang="ru-RU" dirty="0" smtClean="0"/>
              <a:t>Источник: Районная газета «</a:t>
            </a:r>
            <a:r>
              <a:rPr lang="ru-RU" dirty="0" err="1" smtClean="0"/>
              <a:t>Олекма</a:t>
            </a:r>
            <a:r>
              <a:rPr lang="ru-RU" dirty="0" smtClean="0"/>
              <a:t>», 2020-07-03</a:t>
            </a:r>
          </a:p>
          <a:p>
            <a:endParaRPr lang="ru-RU" dirty="0"/>
          </a:p>
        </p:txBody>
      </p:sp>
    </p:spTree>
    <p:extLst>
      <p:ext uri="{BB962C8B-B14F-4D97-AF65-F5344CB8AC3E}">
        <p14:creationId xmlns:p14="http://schemas.microsoft.com/office/powerpoint/2010/main" val="3543433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АЛЕКСЕЕВ Сергей Семенович</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2298" b="12298"/>
          <a:stretch>
            <a:fillRect/>
          </a:stretch>
        </p:blipFill>
        <p:spPr>
          <a:xfrm>
            <a:off x="7718741" y="542925"/>
            <a:ext cx="3636647" cy="3795159"/>
          </a:xfrm>
        </p:spPr>
      </p:pic>
      <p:sp>
        <p:nvSpPr>
          <p:cNvPr id="4" name="Текст 3"/>
          <p:cNvSpPr>
            <a:spLocks noGrp="1"/>
          </p:cNvSpPr>
          <p:nvPr>
            <p:ph type="body" sz="half" idx="2"/>
          </p:nvPr>
        </p:nvSpPr>
        <p:spPr>
          <a:xfrm>
            <a:off x="839788" y="2057400"/>
            <a:ext cx="6656165" cy="3375837"/>
          </a:xfrm>
        </p:spPr>
        <p:txBody>
          <a:bodyPr>
            <a:normAutofit fontScale="55000" lnSpcReduction="20000"/>
          </a:bodyPr>
          <a:lstStyle/>
          <a:p>
            <a:r>
              <a:rPr lang="ru-RU" dirty="0" smtClean="0"/>
              <a:t>АЛЕКСЕЕВ Сергей Семенович, родился 30 июня 1957 года в селе Тяня </a:t>
            </a:r>
            <a:r>
              <a:rPr lang="ru-RU" dirty="0" err="1" smtClean="0"/>
              <a:t>Олёкминского</a:t>
            </a:r>
            <a:r>
              <a:rPr lang="ru-RU" dirty="0" smtClean="0"/>
              <a:t> района Якутской АССР в семье колхозника. В 1975 году окончил </a:t>
            </a:r>
            <a:r>
              <a:rPr lang="ru-RU" dirty="0" err="1" smtClean="0"/>
              <a:t>Токкинскую</a:t>
            </a:r>
            <a:r>
              <a:rPr lang="ru-RU" dirty="0" smtClean="0"/>
              <a:t> среднюю школу-интернат.  В 1986 году окончил Иркутский государственный педагогический институт по специальности «учитель истории и обществознания».</a:t>
            </a:r>
          </a:p>
          <a:p>
            <a:r>
              <a:rPr lang="ru-RU" dirty="0" smtClean="0"/>
              <a:t>Стаж работы: в системе образования 42, в </a:t>
            </a:r>
            <a:r>
              <a:rPr lang="ru-RU" dirty="0" err="1" smtClean="0"/>
              <a:t>Тянской</a:t>
            </a:r>
            <a:r>
              <a:rPr lang="ru-RU" dirty="0" smtClean="0"/>
              <a:t> средней школе 25 лет, в </a:t>
            </a:r>
            <a:r>
              <a:rPr lang="ru-RU" dirty="0" err="1" smtClean="0"/>
              <a:t>Токкинской</a:t>
            </a:r>
            <a:r>
              <a:rPr lang="ru-RU" dirty="0" smtClean="0"/>
              <a:t> средней школе 11 лет, в районной гимназии «Эврика» 6 лет.</a:t>
            </a:r>
          </a:p>
          <a:p>
            <a:r>
              <a:rPr lang="ru-RU" dirty="0" smtClean="0"/>
              <a:t>Награды: Отличник образования РС(Я), 2003 г., Грамота МО РС(Я) 2007г, 2009г., Почётный работник общего образования РФ,2009 </a:t>
            </a:r>
            <a:r>
              <a:rPr lang="ru-RU" dirty="0" err="1" smtClean="0"/>
              <a:t>г.Обладатель</a:t>
            </a:r>
            <a:r>
              <a:rPr lang="ru-RU" dirty="0" smtClean="0"/>
              <a:t> Гранта Президента РС(Я), 2009,  Почётная грамота Ассоциации КМНС РС(Я), 2010, Знак «Лучший учитель </a:t>
            </a:r>
            <a:r>
              <a:rPr lang="ru-RU" dirty="0" err="1" smtClean="0"/>
              <a:t>Олёкминского</a:t>
            </a:r>
            <a:r>
              <a:rPr lang="ru-RU" dirty="0" smtClean="0"/>
              <a:t> района, 2011,  Почётная Грамота МО РС(Я) за 1 место в республиканском смотре - конкурсе по организации летнего отдыха детей, 2009, Знак отличия РС(Я) «Гражданская доблесть», 2015 г., Юбилейный знак отличия «385 лет Якутия с Россией», 2017, Почётная Грамота Главы </a:t>
            </a:r>
            <a:r>
              <a:rPr lang="ru-RU" dirty="0" err="1" smtClean="0"/>
              <a:t>Олёкминского</a:t>
            </a:r>
            <a:r>
              <a:rPr lang="ru-RU" dirty="0" smtClean="0"/>
              <a:t> района, 2019 г, Депутат </a:t>
            </a:r>
            <a:r>
              <a:rPr lang="ru-RU" dirty="0" err="1" smtClean="0"/>
              <a:t>Олёкминского</a:t>
            </a:r>
            <a:r>
              <a:rPr lang="ru-RU" dirty="0" smtClean="0"/>
              <a:t> районного Совета, 2009-2019 </a:t>
            </a:r>
            <a:r>
              <a:rPr lang="ru-RU" dirty="0" err="1" smtClean="0"/>
              <a:t>гг</a:t>
            </a:r>
            <a:r>
              <a:rPr lang="ru-RU" dirty="0" smtClean="0"/>
              <a:t>, Присвоено почётное звание «Почётный гражданин </a:t>
            </a:r>
            <a:r>
              <a:rPr lang="ru-RU" dirty="0" err="1" smtClean="0"/>
              <a:t>Олёкминского</a:t>
            </a:r>
            <a:r>
              <a:rPr lang="ru-RU" dirty="0" smtClean="0"/>
              <a:t> района», 2019 г.</a:t>
            </a:r>
          </a:p>
          <a:p>
            <a:r>
              <a:rPr lang="ru-RU" dirty="0" smtClean="0"/>
              <a:t>     Был делегатом X, XI съездов учителей РС(Я), делегатом I Ассамблеи народов Якутии, делегатом II, III съезда коренных малочисленных народов Севера РС(Я), делегатом II съезда оленеводов мира (</a:t>
            </a:r>
            <a:r>
              <a:rPr lang="ru-RU" dirty="0" err="1" smtClean="0"/>
              <a:t>г.Якутск</a:t>
            </a:r>
            <a:r>
              <a:rPr lang="ru-RU" dirty="0" smtClean="0"/>
              <a:t>), III, IV съездов эвенков России,  делегат III съезда эвенков России г. Нерюнгри, с докладом о работе летней </a:t>
            </a:r>
            <a:r>
              <a:rPr lang="ru-RU" dirty="0" err="1" smtClean="0"/>
              <a:t>этноэкологической</a:t>
            </a:r>
            <a:r>
              <a:rPr lang="ru-RU" dirty="0" smtClean="0"/>
              <a:t> кочевой школы «</a:t>
            </a:r>
            <a:r>
              <a:rPr lang="ru-RU" dirty="0" err="1" smtClean="0"/>
              <a:t>Авданна</a:t>
            </a:r>
            <a:r>
              <a:rPr lang="ru-RU" dirty="0" smtClean="0"/>
              <a:t>», участник 5 съезда эвенков Якутии, провел открытый урок в школах </a:t>
            </a:r>
            <a:r>
              <a:rPr lang="ru-RU" dirty="0" err="1" smtClean="0"/>
              <a:t>г.Якутска</a:t>
            </a:r>
            <a:r>
              <a:rPr lang="ru-RU" dirty="0" smtClean="0"/>
              <a:t>. Его статьи о проблемах малочисленных народов Севера, о правах КМНС, о работе летней </a:t>
            </a:r>
            <a:r>
              <a:rPr lang="ru-RU" dirty="0" err="1" smtClean="0"/>
              <a:t>этноэкологической</a:t>
            </a:r>
            <a:r>
              <a:rPr lang="ru-RU" dirty="0" smtClean="0"/>
              <a:t> кочевой школы «</a:t>
            </a:r>
            <a:r>
              <a:rPr lang="ru-RU" dirty="0" err="1" smtClean="0"/>
              <a:t>Авданна</a:t>
            </a:r>
            <a:r>
              <a:rPr lang="ru-RU" dirty="0" smtClean="0"/>
              <a:t>» печатаются в республиканской газете коренных народов Севера «</a:t>
            </a:r>
            <a:r>
              <a:rPr lang="ru-RU" dirty="0" err="1" smtClean="0"/>
              <a:t>Илкэн</a:t>
            </a:r>
            <a:r>
              <a:rPr lang="ru-RU" dirty="0" smtClean="0"/>
              <a:t>»</a:t>
            </a:r>
          </a:p>
          <a:p>
            <a:r>
              <a:rPr lang="ru-RU" dirty="0" smtClean="0"/>
              <a:t>     Алексеев С.С. автор и руководитель проекта, эксперимента «Разработка и апробация модели летней </a:t>
            </a:r>
            <a:r>
              <a:rPr lang="ru-RU" dirty="0" err="1" smtClean="0"/>
              <a:t>этноэкологической</a:t>
            </a:r>
            <a:r>
              <a:rPr lang="ru-RU" dirty="0" smtClean="0"/>
              <a:t> кочевой школы </a:t>
            </a:r>
            <a:r>
              <a:rPr lang="ru-RU" dirty="0" err="1" smtClean="0"/>
              <a:t>предпрофильного</a:t>
            </a:r>
            <a:r>
              <a:rPr lang="ru-RU" dirty="0" smtClean="0"/>
              <a:t> обучения в целях обеспечения повышения качества общего образования, решения главной проблемы - воспитание учащихся в духе толерантности и гражданственности».</a:t>
            </a:r>
          </a:p>
          <a:p>
            <a:r>
              <a:rPr lang="ru-RU" dirty="0" smtClean="0"/>
              <a:t>     В </a:t>
            </a:r>
            <a:r>
              <a:rPr lang="ru-RU" dirty="0" err="1" smtClean="0"/>
              <a:t>Олёкминском</a:t>
            </a:r>
            <a:r>
              <a:rPr lang="ru-RU" dirty="0" smtClean="0"/>
              <a:t> улусе в настоящее время функционирует только ЛЭЭКШ «</a:t>
            </a:r>
            <a:r>
              <a:rPr lang="ru-RU" dirty="0" err="1" smtClean="0"/>
              <a:t>Авданна</a:t>
            </a:r>
            <a:r>
              <a:rPr lang="ru-RU" dirty="0" smtClean="0"/>
              <a:t>», и то, благодаря, энтузиазму, патриотизму её руководителя Сергея Семёновича Алексеева, который несмотря на все трудности каждый год, летом собирает детей из Тяни и </a:t>
            </a:r>
            <a:r>
              <a:rPr lang="ru-RU" dirty="0" err="1" smtClean="0"/>
              <a:t>Токко</a:t>
            </a:r>
            <a:r>
              <a:rPr lang="ru-RU" dirty="0" smtClean="0"/>
              <a:t>, чтобы научить их родному языку и культуре. Самое невероятное то, что они работают во время своих отпусков. Значит, не имеет времени на отдых. Летом 2020 года ЛЭЭКШ «</a:t>
            </a:r>
            <a:r>
              <a:rPr lang="ru-RU" dirty="0" err="1" smtClean="0"/>
              <a:t>Авданна</a:t>
            </a:r>
            <a:r>
              <a:rPr lang="ru-RU" dirty="0" smtClean="0"/>
              <a:t>» отмечает своё 15-летие.</a:t>
            </a:r>
          </a:p>
          <a:p>
            <a:r>
              <a:rPr lang="ru-RU" dirty="0" smtClean="0"/>
              <a:t>                                                                Сведения взяты из послужного списка к Личному делу педагога Алексеева С.С.</a:t>
            </a:r>
            <a:endParaRPr lang="ru-RU" dirty="0"/>
          </a:p>
        </p:txBody>
      </p:sp>
    </p:spTree>
    <p:extLst>
      <p:ext uri="{BB962C8B-B14F-4D97-AF65-F5344CB8AC3E}">
        <p14:creationId xmlns:p14="http://schemas.microsoft.com/office/powerpoint/2010/main" val="98633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АРБАТСКАЯ Галина Николаевна</a:t>
            </a:r>
            <a:endParaRPr lang="ru-RU" dirty="0"/>
          </a:p>
        </p:txBody>
      </p:sp>
      <p:sp>
        <p:nvSpPr>
          <p:cNvPr id="4" name="Текст 3"/>
          <p:cNvSpPr>
            <a:spLocks noGrp="1"/>
          </p:cNvSpPr>
          <p:nvPr>
            <p:ph type="body" sz="half" idx="2"/>
          </p:nvPr>
        </p:nvSpPr>
        <p:spPr>
          <a:xfrm>
            <a:off x="839788" y="2057400"/>
            <a:ext cx="6400984" cy="3811588"/>
          </a:xfrm>
        </p:spPr>
        <p:txBody>
          <a:bodyPr/>
          <a:lstStyle/>
          <a:p>
            <a:r>
              <a:rPr lang="ru-RU" dirty="0" smtClean="0"/>
              <a:t>АРБАТСКАЯ Галина Николаевна, 1939 г.р., ветеран труда. Директор ГУП “</a:t>
            </a:r>
            <a:r>
              <a:rPr lang="ru-RU" dirty="0" err="1" smtClean="0"/>
              <a:t>Якутзооветснаб</a:t>
            </a:r>
            <a:r>
              <a:rPr lang="ru-RU" dirty="0" smtClean="0"/>
              <a:t>”. Почетный гражданин улуса с 1999 г.</a:t>
            </a:r>
          </a:p>
          <a:p>
            <a:endParaRPr lang="ru-RU" dirty="0" smtClean="0"/>
          </a:p>
          <a:p>
            <a:r>
              <a:rPr lang="ru-RU" dirty="0" smtClean="0"/>
              <a:t>       Источник: т78. Трудовая слава Якутии: Почет, граждане </a:t>
            </a:r>
            <a:r>
              <a:rPr lang="ru-RU" dirty="0" err="1" smtClean="0"/>
              <a:t>Респ</a:t>
            </a:r>
            <a:r>
              <a:rPr lang="ru-RU" dirty="0" smtClean="0"/>
              <a:t>. Саха(Якутия), городов и улусов. Т. 1/Правительство </a:t>
            </a:r>
            <a:r>
              <a:rPr lang="ru-RU" dirty="0" err="1" smtClean="0"/>
              <a:t>Респ</a:t>
            </a:r>
            <a:r>
              <a:rPr lang="ru-RU" dirty="0" smtClean="0"/>
              <a:t>. Саха (Якутия); Авт.-сост.: </a:t>
            </a:r>
            <a:r>
              <a:rPr lang="ru-RU" dirty="0" err="1" smtClean="0"/>
              <a:t>М.П.Габышев</a:t>
            </a:r>
            <a:r>
              <a:rPr lang="ru-RU" dirty="0" smtClean="0"/>
              <a:t>, </a:t>
            </a:r>
            <a:r>
              <a:rPr lang="ru-RU" dirty="0" err="1" smtClean="0"/>
              <a:t>К.Е.Павлов</a:t>
            </a:r>
            <a:r>
              <a:rPr lang="ru-RU" dirty="0" smtClean="0"/>
              <a:t>; </a:t>
            </a:r>
            <a:r>
              <a:rPr lang="ru-RU" dirty="0" err="1" smtClean="0"/>
              <a:t>Редкол</a:t>
            </a:r>
            <a:r>
              <a:rPr lang="ru-RU" dirty="0" smtClean="0"/>
              <a:t>.: </a:t>
            </a:r>
            <a:r>
              <a:rPr lang="ru-RU" dirty="0" err="1" smtClean="0"/>
              <a:t>Н.В.Шадринов</a:t>
            </a:r>
            <a:r>
              <a:rPr lang="ru-RU" dirty="0" smtClean="0"/>
              <a:t> (рук.) и др. — Якутск: </a:t>
            </a:r>
            <a:r>
              <a:rPr lang="ru-RU" dirty="0" err="1" smtClean="0"/>
              <a:t>Сахаполиграфиздат</a:t>
            </a:r>
            <a:r>
              <a:rPr lang="ru-RU" dirty="0" smtClean="0"/>
              <a:t>, 2003.—416 с. </a:t>
            </a:r>
          </a:p>
          <a:p>
            <a:r>
              <a:rPr lang="ru-RU" dirty="0" smtClean="0"/>
              <a:t>ББК 65.24(2Рос.Яку)я2. УДК 331(571.56)(03.092.2)</a:t>
            </a:r>
            <a:endParaRPr lang="ru-RU" dirty="0"/>
          </a:p>
        </p:txBody>
      </p:sp>
      <p:sp>
        <p:nvSpPr>
          <p:cNvPr id="6" name="Рисунок 5"/>
          <p:cNvSpPr>
            <a:spLocks noGrp="1"/>
          </p:cNvSpPr>
          <p:nvPr>
            <p:ph type="pic" idx="1"/>
          </p:nvPr>
        </p:nvSpPr>
        <p:spPr>
          <a:xfrm>
            <a:off x="7506586" y="987426"/>
            <a:ext cx="3848802" cy="4094938"/>
          </a:xfrm>
        </p:spPr>
      </p:sp>
    </p:spTree>
    <p:extLst>
      <p:ext uri="{BB962C8B-B14F-4D97-AF65-F5344CB8AC3E}">
        <p14:creationId xmlns:p14="http://schemas.microsoft.com/office/powerpoint/2010/main" val="3667351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АРЖАКОВ Иван Иванович</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8856" b="8856"/>
          <a:stretch>
            <a:fillRect/>
          </a:stretch>
        </p:blipFill>
        <p:spPr>
          <a:xfrm>
            <a:off x="8123238" y="987425"/>
            <a:ext cx="3232150" cy="3360738"/>
          </a:xfrm>
        </p:spPr>
      </p:pic>
      <p:sp>
        <p:nvSpPr>
          <p:cNvPr id="4" name="Текст 3"/>
          <p:cNvSpPr>
            <a:spLocks noGrp="1"/>
          </p:cNvSpPr>
          <p:nvPr>
            <p:ph type="body" sz="half" idx="2"/>
          </p:nvPr>
        </p:nvSpPr>
        <p:spPr>
          <a:xfrm>
            <a:off x="839788" y="2057400"/>
            <a:ext cx="6624268" cy="3811588"/>
          </a:xfrm>
        </p:spPr>
        <p:txBody>
          <a:bodyPr/>
          <a:lstStyle/>
          <a:p>
            <a:r>
              <a:rPr lang="ru-RU" dirty="0" smtClean="0"/>
              <a:t>АРЖАКОВ Иван Иванович, 1932 г.р., </a:t>
            </a:r>
            <a:r>
              <a:rPr lang="ru-RU" dirty="0" err="1" smtClean="0"/>
              <a:t>урож</a:t>
            </a:r>
            <a:r>
              <a:rPr lang="ru-RU" dirty="0" smtClean="0"/>
              <a:t>. с. </a:t>
            </a:r>
            <a:r>
              <a:rPr lang="ru-RU" dirty="0" err="1" smtClean="0"/>
              <a:t>Аппаны</a:t>
            </a:r>
            <a:r>
              <a:rPr lang="ru-RU" dirty="0" smtClean="0"/>
              <a:t> </a:t>
            </a:r>
            <a:r>
              <a:rPr lang="ru-RU" dirty="0" err="1" smtClean="0"/>
              <a:t>Намского</a:t>
            </a:r>
            <a:r>
              <a:rPr lang="ru-RU" dirty="0" smtClean="0"/>
              <a:t> района, ветеран тыла и труда. Работал преподавателем Якутской средней сельскохозяйственной школы, заведующим </a:t>
            </a:r>
            <a:r>
              <a:rPr lang="ru-RU" dirty="0" err="1" smtClean="0"/>
              <a:t>реммастерскими</a:t>
            </a:r>
            <a:r>
              <a:rPr lang="ru-RU" dirty="0" smtClean="0"/>
              <a:t> </a:t>
            </a:r>
            <a:r>
              <a:rPr lang="ru-RU" dirty="0" err="1" smtClean="0"/>
              <a:t>Тюнгюлюнской</a:t>
            </a:r>
            <a:r>
              <a:rPr lang="ru-RU" dirty="0" smtClean="0"/>
              <a:t>, </a:t>
            </a:r>
            <a:r>
              <a:rPr lang="ru-RU" dirty="0" err="1" smtClean="0"/>
              <a:t>Мегино-Кангаласской</a:t>
            </a:r>
            <a:r>
              <a:rPr lang="ru-RU" dirty="0" smtClean="0"/>
              <a:t> МТС, завучем </a:t>
            </a:r>
            <a:r>
              <a:rPr lang="ru-RU" dirty="0" err="1" smtClean="0"/>
              <a:t>Олёкминского</a:t>
            </a:r>
            <a:r>
              <a:rPr lang="ru-RU" dirty="0" smtClean="0"/>
              <a:t> техникума механизации и электрификации сельского хозяйства, инструктором </a:t>
            </a:r>
            <a:r>
              <a:rPr lang="ru-RU" dirty="0" err="1" smtClean="0"/>
              <a:t>сельхозотдела</a:t>
            </a:r>
            <a:r>
              <a:rPr lang="ru-RU" dirty="0" smtClean="0"/>
              <a:t> ОК КПСС, управляющим трестом “</a:t>
            </a:r>
            <a:r>
              <a:rPr lang="ru-RU" dirty="0" err="1" smtClean="0"/>
              <a:t>Якутмелиоводстрой</a:t>
            </a:r>
            <a:r>
              <a:rPr lang="ru-RU" dirty="0" smtClean="0"/>
              <a:t>”, председателем исполкома </a:t>
            </a:r>
            <a:r>
              <a:rPr lang="ru-RU" dirty="0" err="1" smtClean="0"/>
              <a:t>Олёкминского</a:t>
            </a:r>
            <a:r>
              <a:rPr lang="ru-RU" dirty="0" smtClean="0"/>
              <a:t> райсовета, начальником отдела Министерства охраны природы PC (Я). </a:t>
            </a:r>
            <a:r>
              <a:rPr lang="ru-RU" dirty="0" err="1" smtClean="0"/>
              <a:t>Haгpаждён</a:t>
            </a:r>
            <a:r>
              <a:rPr lang="ru-RU" dirty="0" smtClean="0"/>
              <a:t> двумя Почетными грамотами Президиума Верховного Совета Якутской АССР. Почётный гражданин </a:t>
            </a:r>
            <a:r>
              <a:rPr lang="ru-RU" dirty="0" err="1" smtClean="0"/>
              <a:t>Олёкминского</a:t>
            </a:r>
            <a:r>
              <a:rPr lang="ru-RU" dirty="0" smtClean="0"/>
              <a:t> района.                                                                                                                                                                   Источник: т78. Трудовая слава Якутии: Почет, граждане </a:t>
            </a:r>
            <a:r>
              <a:rPr lang="ru-RU" dirty="0" err="1" smtClean="0"/>
              <a:t>Респ</a:t>
            </a:r>
            <a:r>
              <a:rPr lang="ru-RU" dirty="0" smtClean="0"/>
              <a:t>. Саха(Якутия), городов и улусов. Т. 1/Правительство </a:t>
            </a:r>
            <a:r>
              <a:rPr lang="ru-RU" dirty="0" err="1" smtClean="0"/>
              <a:t>Респ</a:t>
            </a:r>
            <a:r>
              <a:rPr lang="ru-RU" dirty="0" smtClean="0"/>
              <a:t>. Саха (Якутия); Авт.-сост.: </a:t>
            </a:r>
            <a:r>
              <a:rPr lang="ru-RU" dirty="0" err="1" smtClean="0"/>
              <a:t>М.П.Габышев</a:t>
            </a:r>
            <a:r>
              <a:rPr lang="ru-RU" dirty="0" smtClean="0"/>
              <a:t>, </a:t>
            </a:r>
            <a:r>
              <a:rPr lang="ru-RU" dirty="0" err="1" smtClean="0"/>
              <a:t>К.Е.Павлов</a:t>
            </a:r>
            <a:r>
              <a:rPr lang="ru-RU" dirty="0" smtClean="0"/>
              <a:t>; </a:t>
            </a:r>
            <a:r>
              <a:rPr lang="ru-RU" dirty="0" err="1" smtClean="0"/>
              <a:t>Редкол</a:t>
            </a:r>
            <a:r>
              <a:rPr lang="ru-RU" dirty="0" smtClean="0"/>
              <a:t>.: </a:t>
            </a:r>
            <a:r>
              <a:rPr lang="ru-RU" dirty="0" err="1" smtClean="0"/>
              <a:t>Н.В.Шадринов</a:t>
            </a:r>
            <a:r>
              <a:rPr lang="ru-RU" dirty="0" smtClean="0"/>
              <a:t> (рук.) и др. — Якутск: </a:t>
            </a:r>
            <a:r>
              <a:rPr lang="ru-RU" dirty="0" err="1" smtClean="0"/>
              <a:t>Сахаполиграфиздат</a:t>
            </a:r>
            <a:r>
              <a:rPr lang="ru-RU" dirty="0" smtClean="0"/>
              <a:t>, 2003.—416 с. ББК 65.24(2Рос.Яку)я2. УДК 331(571.56)(03.092.2)</a:t>
            </a:r>
            <a:endParaRPr lang="ru-RU" dirty="0"/>
          </a:p>
        </p:txBody>
      </p:sp>
    </p:spTree>
    <p:extLst>
      <p:ext uri="{BB962C8B-B14F-4D97-AF65-F5344CB8AC3E}">
        <p14:creationId xmlns:p14="http://schemas.microsoft.com/office/powerpoint/2010/main" val="425251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АРИФУЛИНА Лилия </a:t>
            </a:r>
            <a:r>
              <a:rPr lang="ru-RU" dirty="0" err="1" smtClean="0"/>
              <a:t>Хамидулловна</a:t>
            </a:r>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74" r="974"/>
          <a:stretch>
            <a:fillRect/>
          </a:stretch>
        </p:blipFill>
        <p:spPr>
          <a:xfrm>
            <a:off x="8080375" y="987425"/>
            <a:ext cx="3275013" cy="3340100"/>
          </a:xfrm>
        </p:spPr>
      </p:pic>
      <p:sp>
        <p:nvSpPr>
          <p:cNvPr id="4" name="Текст 3"/>
          <p:cNvSpPr>
            <a:spLocks noGrp="1"/>
          </p:cNvSpPr>
          <p:nvPr>
            <p:ph type="body" sz="half" idx="2"/>
          </p:nvPr>
        </p:nvSpPr>
        <p:spPr>
          <a:xfrm>
            <a:off x="839788" y="2057400"/>
            <a:ext cx="6677431" cy="3811588"/>
          </a:xfrm>
        </p:spPr>
        <p:txBody>
          <a:bodyPr>
            <a:normAutofit fontScale="47500" lnSpcReduction="20000"/>
          </a:bodyPr>
          <a:lstStyle/>
          <a:p>
            <a:r>
              <a:rPr lang="ru-RU" dirty="0" smtClean="0"/>
              <a:t>АРИФУЛИНА Лилия </a:t>
            </a:r>
            <a:r>
              <a:rPr lang="ru-RU" dirty="0" err="1" smtClean="0"/>
              <a:t>Хамидулловна</a:t>
            </a:r>
            <a:r>
              <a:rPr lang="ru-RU" dirty="0" smtClean="0"/>
              <a:t>, родилась 03.11.1940г. в </a:t>
            </a:r>
            <a:r>
              <a:rPr lang="ru-RU" dirty="0" err="1" smtClean="0"/>
              <a:t>г.Якутске</a:t>
            </a:r>
            <a:r>
              <a:rPr lang="ru-RU" dirty="0" smtClean="0"/>
              <a:t>. Председатель совета ветеранов </a:t>
            </a:r>
            <a:r>
              <a:rPr lang="ru-RU" dirty="0" err="1" smtClean="0"/>
              <a:t>Олёкминского</a:t>
            </a:r>
            <a:r>
              <a:rPr lang="ru-RU" dirty="0" smtClean="0"/>
              <a:t> района, ветеран труда, стаж работы в органах государственной и муниципальной власти составляет более 30 лет. Все эти годы Лилия </a:t>
            </a:r>
            <a:r>
              <a:rPr lang="ru-RU" dirty="0" err="1" smtClean="0"/>
              <a:t>Хамидулловна</a:t>
            </a:r>
            <a:r>
              <a:rPr lang="ru-RU" dirty="0" smtClean="0"/>
              <a:t> работала на ответственных должностях: заведующая организационным отделом </a:t>
            </a:r>
            <a:r>
              <a:rPr lang="ru-RU" dirty="0" err="1" smtClean="0"/>
              <a:t>Олёкминского</a:t>
            </a:r>
            <a:r>
              <a:rPr lang="ru-RU" dirty="0" smtClean="0"/>
              <a:t> РК ВЛКСМ, заведующая парткабинетом совхоза «</a:t>
            </a:r>
            <a:r>
              <a:rPr lang="ru-RU" dirty="0" err="1" smtClean="0"/>
              <a:t>Саныяхтахский</a:t>
            </a:r>
            <a:r>
              <a:rPr lang="ru-RU" dirty="0" smtClean="0"/>
              <a:t>»,  организатор </a:t>
            </a:r>
            <a:r>
              <a:rPr lang="ru-RU" dirty="0" err="1" smtClean="0"/>
              <a:t>Олёкминского</a:t>
            </a:r>
            <a:r>
              <a:rPr lang="ru-RU" dirty="0" smtClean="0"/>
              <a:t> районного общества «Знание», заведующая </a:t>
            </a:r>
            <a:r>
              <a:rPr lang="ru-RU" dirty="0" err="1" smtClean="0"/>
              <a:t>орготделом</a:t>
            </a:r>
            <a:r>
              <a:rPr lang="ru-RU" dirty="0" smtClean="0"/>
              <a:t> </a:t>
            </a:r>
            <a:r>
              <a:rPr lang="ru-RU" dirty="0" err="1" smtClean="0"/>
              <a:t>Олёкминского</a:t>
            </a:r>
            <a:r>
              <a:rPr lang="ru-RU" dirty="0" smtClean="0"/>
              <a:t> исполкома райсовета народных депутатов,  заведующая </a:t>
            </a:r>
            <a:r>
              <a:rPr lang="ru-RU" dirty="0" err="1" smtClean="0"/>
              <a:t>РайЗАГСом</a:t>
            </a:r>
            <a:r>
              <a:rPr lang="ru-RU" dirty="0" smtClean="0"/>
              <a:t> </a:t>
            </a:r>
            <a:r>
              <a:rPr lang="ru-RU" dirty="0" err="1" smtClean="0"/>
              <a:t>Олёкминского</a:t>
            </a:r>
            <a:r>
              <a:rPr lang="ru-RU" dirty="0" smtClean="0"/>
              <a:t> исполкома райсовета </a:t>
            </a:r>
            <a:r>
              <a:rPr lang="ru-RU" dirty="0" err="1" smtClean="0"/>
              <a:t>н.д</a:t>
            </a:r>
            <a:r>
              <a:rPr lang="ru-RU" dirty="0" smtClean="0"/>
              <a:t>., заведующая отделом по делам семьи и женщин </a:t>
            </a:r>
            <a:r>
              <a:rPr lang="ru-RU" dirty="0" err="1" smtClean="0"/>
              <a:t>Олёкминского</a:t>
            </a:r>
            <a:r>
              <a:rPr lang="ru-RU" dirty="0" smtClean="0"/>
              <a:t> райсовета </a:t>
            </a:r>
            <a:r>
              <a:rPr lang="ru-RU" dirty="0" err="1" smtClean="0"/>
              <a:t>н.д</a:t>
            </a:r>
            <a:r>
              <a:rPr lang="ru-RU" dirty="0" smtClean="0"/>
              <a:t>. </a:t>
            </a:r>
          </a:p>
          <a:p>
            <a:r>
              <a:rPr lang="ru-RU" dirty="0" smtClean="0"/>
              <a:t>      Более десяти лет назад была единогласно избрана председателем совета ветеранов (пенсионеров) </a:t>
            </a:r>
            <a:r>
              <a:rPr lang="ru-RU" dirty="0" err="1" smtClean="0"/>
              <a:t>Олёкминского</a:t>
            </a:r>
            <a:r>
              <a:rPr lang="ru-RU" dirty="0" smtClean="0"/>
              <a:t> района и плодотворно работает по сей день. Какой бы участок работы ей не доверяли, все она делала по совести, от души, со свойственной молодости азартом и энергией. Совет ветеранов (пенсионеров) района объединяет 37 первичных ветеранских организаций, в </a:t>
            </a:r>
            <a:r>
              <a:rPr lang="ru-RU" dirty="0" err="1" smtClean="0"/>
              <a:t>т.ч</a:t>
            </a:r>
            <a:r>
              <a:rPr lang="ru-RU" dirty="0" smtClean="0"/>
              <a:t>. 23 сельских, 14 - в организациях и предприятиях. Лилия </a:t>
            </a:r>
            <a:r>
              <a:rPr lang="ru-RU" dirty="0" err="1" smtClean="0"/>
              <a:t>Хамидулловна</a:t>
            </a:r>
            <a:r>
              <a:rPr lang="ru-RU" dirty="0" smtClean="0"/>
              <a:t> со свойственной ей душевностью проводит кропотливую работу по улучшению жилищно-бытовых условий ветеранов, улучшению качества их жизни во всех аспектах. Проводятся рейды обследования, уточняются списки нуждающихся в улучшении жилищно-бытовых условий ветеранов войны и тыла и направляются в управление соцзащиты и руководителям предприятий для принятия мер.</a:t>
            </a:r>
          </a:p>
          <a:p>
            <a:r>
              <a:rPr lang="ru-RU" dirty="0" smtClean="0"/>
              <a:t>Ветеранское движение в </a:t>
            </a:r>
            <a:r>
              <a:rPr lang="ru-RU" dirty="0" err="1" smtClean="0"/>
              <a:t>Олёкминском</a:t>
            </a:r>
            <a:r>
              <a:rPr lang="ru-RU" dirty="0" smtClean="0"/>
              <a:t> районе под руководством Лилии </a:t>
            </a:r>
            <a:r>
              <a:rPr lang="ru-RU" dirty="0" err="1" smtClean="0"/>
              <a:t>Хамидулловны</a:t>
            </a:r>
            <a:r>
              <a:rPr lang="ru-RU" dirty="0" smtClean="0"/>
              <a:t> одно из самых активных объединений. По инициативе </a:t>
            </a:r>
            <a:r>
              <a:rPr lang="ru-RU" dirty="0" err="1" smtClean="0"/>
              <a:t>Арифулиной</a:t>
            </a:r>
            <a:r>
              <a:rPr lang="ru-RU" dirty="0" smtClean="0"/>
              <a:t> Л.Х. традиционно более 10 лет проводится спартакиада пенсионеров. Яркое запоминающееся мероприятие дает заряд бодрости, положительные эмоции, настраивает людей на рабочий лад. Помогает сформировать положительный психологический климат в коллективах.</a:t>
            </a:r>
          </a:p>
          <a:p>
            <a:r>
              <a:rPr lang="ru-RU" dirty="0" smtClean="0"/>
              <a:t>       В своей работе </a:t>
            </a:r>
            <a:r>
              <a:rPr lang="ru-RU" dirty="0" err="1" smtClean="0"/>
              <a:t>Арифулина</a:t>
            </a:r>
            <a:r>
              <a:rPr lang="ru-RU" dirty="0" smtClean="0"/>
              <a:t> Л.М. использует различные формы для развития интеллектуально-духовного творчества старшего поколения, помня, что «лучшее лекарство от старости – это творчество». Один раз в два года проводятся Фестиваль старшего поколения района, выставки народного творчества. Личные качества Лилии </a:t>
            </a:r>
            <a:r>
              <a:rPr lang="ru-RU" dirty="0" err="1" smtClean="0"/>
              <a:t>Хамидулловны</a:t>
            </a:r>
            <a:r>
              <a:rPr lang="ru-RU" dirty="0" smtClean="0"/>
              <a:t>, её способность внимательно выслушать, умение прислушиваться к мнению других и умение посочувствовать, дать совет позволяют располагать к себе людей и принимать активное участие в решении их проблем. Она – инициативный, радушный человек, умеющий найти контакт и подход к любому человеку, будь то пенсионер или руководитель учреждения. Ветераны и председатели первичных ветеранских организаций с воодушевлением и гордостью отзываются о своей наставнице: - Ветеранское движение в </a:t>
            </a:r>
            <a:r>
              <a:rPr lang="ru-RU" dirty="0" err="1" smtClean="0"/>
              <a:t>Олекминском</a:t>
            </a:r>
            <a:r>
              <a:rPr lang="ru-RU" dirty="0" smtClean="0"/>
              <a:t> районе не угасает и продолжает вести активную деятельность благодаря таким людям, как Лилия </a:t>
            </a:r>
            <a:r>
              <a:rPr lang="ru-RU" dirty="0" err="1" smtClean="0"/>
              <a:t>Хамидулловна</a:t>
            </a:r>
            <a:r>
              <a:rPr lang="ru-RU" dirty="0" smtClean="0"/>
              <a:t> </a:t>
            </a:r>
            <a:r>
              <a:rPr lang="ru-RU" dirty="0" err="1" smtClean="0"/>
              <a:t>Арифулина</a:t>
            </a:r>
            <a:r>
              <a:rPr lang="ru-RU" dirty="0" smtClean="0"/>
              <a:t>, она всегда является ярким примером служения Отечеству, своему народу. Несмотря на возраст, продолжает трудиться на благо ветеранов, отдавая им свою заботу и теплоту души. </a:t>
            </a:r>
          </a:p>
          <a:p>
            <a:r>
              <a:rPr lang="ru-RU" dirty="0" smtClean="0"/>
              <a:t>        За многолетний добросовестный и плодотворный труд Лилия </a:t>
            </a:r>
            <a:r>
              <a:rPr lang="ru-RU" dirty="0" err="1" smtClean="0"/>
              <a:t>Хамидулловна</a:t>
            </a:r>
            <a:r>
              <a:rPr lang="ru-RU" dirty="0" smtClean="0"/>
              <a:t> награждена многими медалями и Благодарственными письмами многих ведомств, Знаком отличия «Гражданская доблесть».  Почётный гражданин </a:t>
            </a:r>
            <a:r>
              <a:rPr lang="ru-RU" dirty="0" err="1" smtClean="0"/>
              <a:t>Олёкминского</a:t>
            </a:r>
            <a:r>
              <a:rPr lang="ru-RU" dirty="0" smtClean="0"/>
              <a:t> района с  2013 г.</a:t>
            </a:r>
          </a:p>
          <a:p>
            <a:endParaRPr lang="ru-RU" dirty="0" smtClean="0"/>
          </a:p>
          <a:p>
            <a:r>
              <a:rPr lang="ru-RU" dirty="0" smtClean="0"/>
              <a:t>             Источник: районная газета «</a:t>
            </a:r>
            <a:r>
              <a:rPr lang="ru-RU" dirty="0" err="1" smtClean="0"/>
              <a:t>Олёкма</a:t>
            </a:r>
            <a:r>
              <a:rPr lang="ru-RU" dirty="0" smtClean="0"/>
              <a:t>», 03.11.2020 г. автор: М.Д. ЛАРИОНОВА.</a:t>
            </a:r>
          </a:p>
          <a:p>
            <a:endParaRPr lang="ru-RU" dirty="0"/>
          </a:p>
        </p:txBody>
      </p:sp>
    </p:spTree>
    <p:extLst>
      <p:ext uri="{BB962C8B-B14F-4D97-AF65-F5344CB8AC3E}">
        <p14:creationId xmlns:p14="http://schemas.microsoft.com/office/powerpoint/2010/main" val="3992672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3392</Words>
  <Application>Microsoft Office PowerPoint</Application>
  <PresentationFormat>Широкоэкранный</PresentationFormat>
  <Paragraphs>79</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Специальное оформление</vt:lpstr>
      <vt:lpstr>ИВАНОВ Климент Егорович</vt:lpstr>
      <vt:lpstr>ТРОФИМОВ Дмитрий Дмитриевич</vt:lpstr>
      <vt:lpstr>АКБУТАЕВ Галимжан Жорович</vt:lpstr>
      <vt:lpstr>АРАКЕЛЯН Хачатур Суренович</vt:lpstr>
      <vt:lpstr>АЛЕКСЕЕВ Василий Лазаревич</vt:lpstr>
      <vt:lpstr>АЛЕКСЕЕВ Сергей Семенович</vt:lpstr>
      <vt:lpstr>АРБАТСКАЯ Галина Николаевна</vt:lpstr>
      <vt:lpstr>АРЖАКОВ Иван Иванович</vt:lpstr>
      <vt:lpstr>АРИФУЛИНА Лилия Хамидулловна</vt:lpstr>
      <vt:lpstr>АРТАХИНОВА Степанида Михайловна</vt:lpstr>
      <vt:lpstr>БАБИТА НИКОЛАЙ НИКОЛАЕВИЧ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ИВАНОВ Климент Егорович</dc:title>
  <dc:creator>Пользователь Windows</dc:creator>
  <cp:lastModifiedBy>Пользователь Windows</cp:lastModifiedBy>
  <cp:revision>3</cp:revision>
  <dcterms:created xsi:type="dcterms:W3CDTF">2023-01-18T02:19:51Z</dcterms:created>
  <dcterms:modified xsi:type="dcterms:W3CDTF">2023-01-18T02:45:07Z</dcterms:modified>
</cp:coreProperties>
</file>