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4"/>
  </p:notesMasterIdLst>
  <p:sldIdLst>
    <p:sldId id="256" r:id="rId2"/>
    <p:sldId id="257" r:id="rId3"/>
    <p:sldId id="266" r:id="rId4"/>
    <p:sldId id="267" r:id="rId5"/>
    <p:sldId id="262" r:id="rId6"/>
    <p:sldId id="263" r:id="rId7"/>
    <p:sldId id="265" r:id="rId8"/>
    <p:sldId id="264" r:id="rId9"/>
    <p:sldId id="269" r:id="rId10"/>
    <p:sldId id="268" r:id="rId11"/>
    <p:sldId id="270" r:id="rId12"/>
    <p:sldId id="258" r:id="rId13"/>
    <p:sldId id="259" r:id="rId14"/>
    <p:sldId id="261" r:id="rId15"/>
    <p:sldId id="271" r:id="rId16"/>
    <p:sldId id="273" r:id="rId17"/>
    <p:sldId id="274" r:id="rId18"/>
    <p:sldId id="275" r:id="rId19"/>
    <p:sldId id="260" r:id="rId20"/>
    <p:sldId id="272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BC8CF-5D4A-4139-AE4F-055A793F237A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5D90B-2D34-457B-8225-02E285F8C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6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Единицы учёта устанавливаются на основе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368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98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Формуляры</a:t>
            </a:r>
            <a:r>
              <a:rPr lang="ru-RU" baseline="0" dirty="0" smtClean="0"/>
              <a:t> </a:t>
            </a:r>
            <a:r>
              <a:rPr lang="ru-RU" dirty="0" smtClean="0"/>
              <a:t>должны стоять отдельно от незарегистрированных формуляров пользователей.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052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Предложения по совершенствованию</a:t>
            </a:r>
            <a:r>
              <a:rPr lang="ru-RU" baseline="0" dirty="0" smtClean="0"/>
              <a:t> формы 6-НК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56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целью формирования полных данных по услуге «Библиотечное, библиографическое и информационное обслуживание пользователей библиотеки».  Продление читателем книги по телефону считается обращением и отмечается как посещение.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963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соответствии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983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выезде в библиотеки имеются ошибки при заполнении</a:t>
            </a:r>
            <a:r>
              <a:rPr lang="ru-RU" baseline="0" dirty="0" smtClean="0"/>
              <a:t> формуляров, дневников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24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5D90B-2D34-457B-8225-02E285F8C14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193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3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034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620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8491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666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837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76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3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69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18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00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9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37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02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72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4B8FB-EFC6-4208-90DD-4DB1D1227E22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4D2B951-3EF3-4AEF-968C-18871F27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00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6023" y="435430"/>
            <a:ext cx="8673738" cy="3274422"/>
          </a:xfrm>
        </p:spPr>
        <p:txBody>
          <a:bodyPr>
            <a:normAutofit/>
          </a:bodyPr>
          <a:lstStyle/>
          <a:p>
            <a:pPr algn="just"/>
            <a:r>
              <a:rPr lang="ru-RU" sz="4800" dirty="0"/>
              <a:t>«Организация первичного учета в </a:t>
            </a:r>
            <a:r>
              <a:rPr lang="ru-RU" sz="4800" dirty="0" smtClean="0"/>
              <a:t>библиотеке, </a:t>
            </a:r>
            <a:r>
              <a:rPr lang="ru-RU" sz="4800" dirty="0"/>
              <a:t>его роль в подготовке годовой статистической отчетности»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232366"/>
            <a:ext cx="7766936" cy="915366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cs typeface="Aharoni" panose="02010803020104030203" pitchFamily="2" charset="-79"/>
              </a:rPr>
              <a:t>Методические рекомендации</a:t>
            </a:r>
          </a:p>
          <a:p>
            <a:r>
              <a:rPr lang="ru-RU" sz="2000" i="1" dirty="0" smtClean="0">
                <a:cs typeface="Aharoni" panose="02010803020104030203" pitchFamily="2" charset="-79"/>
              </a:rPr>
              <a:t>Составитель: </a:t>
            </a:r>
            <a:r>
              <a:rPr lang="ru-RU" sz="2000" i="1" dirty="0" err="1">
                <a:cs typeface="Aharoni" panose="02010803020104030203" pitchFamily="2" charset="-79"/>
              </a:rPr>
              <a:t>Ш</a:t>
            </a:r>
            <a:r>
              <a:rPr lang="ru-RU" sz="2000" i="1" dirty="0" err="1" smtClean="0">
                <a:cs typeface="Aharoni" panose="02010803020104030203" pitchFamily="2" charset="-79"/>
              </a:rPr>
              <a:t>араборина</a:t>
            </a:r>
            <a:r>
              <a:rPr lang="ru-RU" sz="2000" i="1" dirty="0" smtClean="0">
                <a:cs typeface="Aharoni" panose="02010803020104030203" pitchFamily="2" charset="-79"/>
              </a:rPr>
              <a:t> С.С.</a:t>
            </a:r>
            <a:endParaRPr lang="ru-RU" sz="2000" i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9021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6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Добавить новые разделы и графы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/>
              <a:t>форму №6-НК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66569"/>
            <a:ext cx="8596668" cy="437479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Раздел «</a:t>
            </a:r>
            <a:r>
              <a:rPr lang="ru-RU" sz="2000" b="1" dirty="0" smtClean="0"/>
              <a:t>Активность библиотеки на онлайн-площадках»</a:t>
            </a:r>
          </a:p>
          <a:p>
            <a:pPr algn="just"/>
            <a:r>
              <a:rPr lang="ru-RU" sz="2000" dirty="0" smtClean="0"/>
              <a:t>-наладить учет </a:t>
            </a:r>
            <a:r>
              <a:rPr lang="ru-RU" sz="2000" dirty="0" smtClean="0"/>
              <a:t>числа: </a:t>
            </a:r>
          </a:p>
          <a:p>
            <a:pPr algn="just"/>
            <a:r>
              <a:rPr lang="ru-RU" sz="2000" dirty="0" smtClean="0"/>
              <a:t>1</a:t>
            </a:r>
            <a:r>
              <a:rPr lang="ru-RU" sz="2000" dirty="0" smtClean="0"/>
              <a:t>) подписчиков на страницы библиотеки на онлайн-площадках (социальные сети, порталы сайты, а именно: </a:t>
            </a:r>
            <a:r>
              <a:rPr lang="ru-RU" sz="2000" b="1" dirty="0" err="1" smtClean="0"/>
              <a:t>Вконтакте</a:t>
            </a:r>
            <a:r>
              <a:rPr lang="ru-RU" sz="2000" b="1" dirty="0" smtClean="0"/>
              <a:t>, Одноклассники, </a:t>
            </a:r>
            <a:r>
              <a:rPr lang="en-US" sz="2000" b="1" dirty="0" smtClean="0"/>
              <a:t>Facebook</a:t>
            </a:r>
            <a:r>
              <a:rPr lang="ru-RU" sz="2000" b="1" dirty="0" smtClean="0"/>
              <a:t>,</a:t>
            </a:r>
            <a:r>
              <a:rPr lang="en-US" sz="2000" b="1" dirty="0" smtClean="0"/>
              <a:t> Instagram</a:t>
            </a:r>
            <a:r>
              <a:rPr lang="ru-RU" sz="2000" b="1" dirty="0" smtClean="0"/>
              <a:t>,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YoyTube</a:t>
            </a:r>
            <a:r>
              <a:rPr lang="ru-RU" sz="2000" dirty="0" smtClean="0"/>
              <a:t> и др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2)библиотечных </a:t>
            </a:r>
            <a:r>
              <a:rPr lang="ru-RU" sz="2000" dirty="0" smtClean="0"/>
              <a:t>онлайн-мероприятий </a:t>
            </a:r>
            <a:endParaRPr lang="ru-RU" sz="2000" dirty="0" smtClean="0"/>
          </a:p>
          <a:p>
            <a:pPr algn="just"/>
            <a:r>
              <a:rPr lang="ru-RU" sz="2000" dirty="0" smtClean="0"/>
              <a:t>3)просмотров </a:t>
            </a:r>
            <a:r>
              <a:rPr lang="ru-RU" sz="2000" dirty="0" smtClean="0"/>
              <a:t>(посещений) страниц библиотеки на онлайн-площадках (гр.1-8 строка </a:t>
            </a:r>
            <a:r>
              <a:rPr lang="ru-RU" sz="2000" dirty="0" smtClean="0"/>
              <a:t>19).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4410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97974"/>
          </a:xfrm>
        </p:spPr>
        <p:txBody>
          <a:bodyPr>
            <a:noAutofit/>
          </a:bodyPr>
          <a:lstStyle/>
          <a:p>
            <a:r>
              <a:rPr lang="ru-RU" sz="2400" dirty="0" smtClean="0"/>
              <a:t>5.1 «</a:t>
            </a:r>
            <a:r>
              <a:rPr lang="ru-RU" sz="2400" b="1" dirty="0" smtClean="0"/>
              <a:t>Активность </a:t>
            </a:r>
            <a:r>
              <a:rPr lang="ru-RU" sz="2400" b="1" dirty="0"/>
              <a:t>библиотеки на онла</a:t>
            </a:r>
            <a:r>
              <a:rPr lang="ru-RU" sz="2400" dirty="0"/>
              <a:t>йн-площадках»</a:t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012618"/>
              </p:ext>
            </p:extLst>
          </p:nvPr>
        </p:nvGraphicFramePr>
        <p:xfrm>
          <a:off x="391886" y="1471746"/>
          <a:ext cx="9474925" cy="3082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7678">
                  <a:extLst>
                    <a:ext uri="{9D8B030D-6E8A-4147-A177-3AD203B41FA5}">
                      <a16:colId xmlns:a16="http://schemas.microsoft.com/office/drawing/2014/main" val="1420260526"/>
                    </a:ext>
                  </a:extLst>
                </a:gridCol>
                <a:gridCol w="2013437">
                  <a:extLst>
                    <a:ext uri="{9D8B030D-6E8A-4147-A177-3AD203B41FA5}">
                      <a16:colId xmlns:a16="http://schemas.microsoft.com/office/drawing/2014/main" val="2488504300"/>
                    </a:ext>
                  </a:extLst>
                </a:gridCol>
                <a:gridCol w="1406877">
                  <a:extLst>
                    <a:ext uri="{9D8B030D-6E8A-4147-A177-3AD203B41FA5}">
                      <a16:colId xmlns:a16="http://schemas.microsoft.com/office/drawing/2014/main" val="434344971"/>
                    </a:ext>
                  </a:extLst>
                </a:gridCol>
                <a:gridCol w="1406877">
                  <a:extLst>
                    <a:ext uri="{9D8B030D-6E8A-4147-A177-3AD203B41FA5}">
                      <a16:colId xmlns:a16="http://schemas.microsoft.com/office/drawing/2014/main" val="1529491841"/>
                    </a:ext>
                  </a:extLst>
                </a:gridCol>
                <a:gridCol w="1039525">
                  <a:extLst>
                    <a:ext uri="{9D8B030D-6E8A-4147-A177-3AD203B41FA5}">
                      <a16:colId xmlns:a16="http://schemas.microsoft.com/office/drawing/2014/main" val="609948815"/>
                    </a:ext>
                  </a:extLst>
                </a:gridCol>
                <a:gridCol w="1039525">
                  <a:extLst>
                    <a:ext uri="{9D8B030D-6E8A-4147-A177-3AD203B41FA5}">
                      <a16:colId xmlns:a16="http://schemas.microsoft.com/office/drawing/2014/main" val="620933751"/>
                    </a:ext>
                  </a:extLst>
                </a:gridCol>
                <a:gridCol w="1040503">
                  <a:extLst>
                    <a:ext uri="{9D8B030D-6E8A-4147-A177-3AD203B41FA5}">
                      <a16:colId xmlns:a16="http://schemas.microsoft.com/office/drawing/2014/main" val="4091493207"/>
                    </a:ext>
                  </a:extLst>
                </a:gridCol>
                <a:gridCol w="1040503">
                  <a:extLst>
                    <a:ext uri="{9D8B030D-6E8A-4147-A177-3AD203B41FA5}">
                      <a16:colId xmlns:a16="http://schemas.microsoft.com/office/drawing/2014/main" val="1646242968"/>
                    </a:ext>
                  </a:extLst>
                </a:gridCol>
              </a:tblGrid>
              <a:tr h="94805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Число </a:t>
                      </a:r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подписчиков на страницы библиотеки на онлайн-площадках, человек</a:t>
                      </a:r>
                      <a:endParaRPr lang="ru-RU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Число </a:t>
                      </a:r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библиотечных онлайн-мероприятий, единиц</a:t>
                      </a:r>
                      <a:endParaRPr lang="ru-RU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Число </a:t>
                      </a:r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просмотров (посещений) страниц библиотеки на онлайн-площадках, посещений</a:t>
                      </a:r>
                      <a:endParaRPr lang="ru-RU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523382"/>
                  </a:ext>
                </a:extLst>
              </a:tr>
              <a:tr h="665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Из них в режиме реального времени (трансляции)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(из гр.3)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Из них в записи (из гр.3)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т.ч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. библиотечных онлайн-мероприятий (из гр.6)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263266"/>
                  </a:ext>
                </a:extLst>
              </a:tr>
              <a:tr h="997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 режиме реального времени (трансляции)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В записи</a:t>
                      </a:r>
                      <a:endParaRPr lang="ru-RU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62014"/>
                  </a:ext>
                </a:extLst>
              </a:tr>
              <a:tr h="2358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044569"/>
                  </a:ext>
                </a:extLst>
              </a:tr>
              <a:tr h="2358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92236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7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40823"/>
          </a:xfrm>
        </p:spPr>
        <p:txBody>
          <a:bodyPr>
            <a:normAutofit/>
          </a:bodyPr>
          <a:lstStyle/>
          <a:p>
            <a:r>
              <a:rPr lang="ru-RU" sz="2800" dirty="0"/>
              <a:t>ФЗ «О персональных данных» от 27.07.2006 г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Их хранение в недоступном месте.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98469"/>
            <a:ext cx="8596668" cy="4142893"/>
          </a:xfrm>
        </p:spPr>
        <p:txBody>
          <a:bodyPr/>
          <a:lstStyle/>
          <a:p>
            <a:pPr algn="just"/>
            <a:r>
              <a:rPr lang="ru-RU" sz="2000" dirty="0" smtClean="0"/>
              <a:t>Каждый </a:t>
            </a:r>
            <a:r>
              <a:rPr lang="ru-RU" sz="2000" dirty="0" smtClean="0"/>
              <a:t>читатель </a:t>
            </a:r>
            <a:r>
              <a:rPr lang="ru-RU" sz="2000" dirty="0" smtClean="0"/>
              <a:t>должен заполнить </a:t>
            </a:r>
            <a:r>
              <a:rPr lang="ru-RU" sz="2000" dirty="0" smtClean="0"/>
              <a:t>«</a:t>
            </a:r>
            <a:r>
              <a:rPr lang="ru-RU" sz="2000" dirty="0" smtClean="0"/>
              <a:t>Согласие на обработку персональных данных» и «Регистрационную карточку читателя №__». На детей до 14 </a:t>
            </a:r>
            <a:r>
              <a:rPr lang="ru-RU" sz="2000" dirty="0"/>
              <a:t>лет «Согласие на обработку персональных </a:t>
            </a:r>
            <a:r>
              <a:rPr lang="ru-RU" sz="2000" dirty="0" smtClean="0"/>
              <a:t>данных» заполняют родители или законные представители несовершеннолетнего.</a:t>
            </a:r>
            <a:endParaRPr lang="ru-RU" sz="2000" dirty="0" smtClean="0"/>
          </a:p>
          <a:p>
            <a:pPr algn="just"/>
            <a:r>
              <a:rPr lang="ru-RU" sz="2000" dirty="0" smtClean="0"/>
              <a:t>При этом «Читательский формуляр пользователя» будет содержать </a:t>
            </a:r>
            <a:r>
              <a:rPr lang="ru-RU" sz="2000" dirty="0" smtClean="0"/>
              <a:t>минимум сведений: </a:t>
            </a:r>
            <a:r>
              <a:rPr lang="ru-RU" sz="2000" dirty="0" smtClean="0"/>
              <a:t> </a:t>
            </a:r>
            <a:r>
              <a:rPr lang="ru-RU" sz="2000" dirty="0"/>
              <a:t>фамилия, имя, отчество пользователя; дата записи; дата перерегистрации, подпись. </a:t>
            </a:r>
            <a:r>
              <a:rPr lang="ru-RU" sz="2000" dirty="0" smtClean="0"/>
              <a:t> В </a:t>
            </a:r>
            <a:r>
              <a:rPr lang="ru-RU" sz="2000" dirty="0"/>
              <a:t>случае необходимости получения более полных данных о читателе можно обратиться к регистрационной </a:t>
            </a:r>
            <a:r>
              <a:rPr lang="ru-RU" sz="2000" dirty="0" smtClean="0"/>
              <a:t>карточке.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68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Читательский формуляр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343" y="1696064"/>
            <a:ext cx="8825659" cy="410005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На первой странице формуляра указывается регистрационный (порядковый) номер формуляра за данный год, под ним — год записи (или год перерегистрации)</a:t>
            </a:r>
            <a:endParaRPr lang="ru-RU" dirty="0" smtClean="0"/>
          </a:p>
          <a:p>
            <a:pPr algn="just"/>
            <a:r>
              <a:rPr lang="ru-RU" dirty="0" smtClean="0"/>
              <a:t>На </a:t>
            </a:r>
            <a:r>
              <a:rPr lang="ru-RU" dirty="0"/>
              <a:t>внутренней стороне формуляра читателя (зарегистрированного пользователя) или вкладыше (когда внутренняя сторона уже заполнена) фиксируются </a:t>
            </a:r>
            <a:r>
              <a:rPr lang="ru-RU" b="1" dirty="0"/>
              <a:t>посещения библиотеки для получения библиотечно-информационных услуг и выдача (просмотр) документов.</a:t>
            </a:r>
            <a:r>
              <a:rPr lang="ru-RU" dirty="0"/>
              <a:t> </a:t>
            </a:r>
            <a:endParaRPr lang="ru-RU" dirty="0" smtClean="0"/>
          </a:p>
          <a:p>
            <a:pPr algn="just"/>
            <a:r>
              <a:rPr lang="ru-RU" dirty="0" smtClean="0"/>
              <a:t>Срок возврата документа; инвентарный номер; отдел; автор и заглавие книги; подпись читателя в получении; подпись библиотекаря.</a:t>
            </a:r>
          </a:p>
          <a:p>
            <a:pPr algn="just"/>
            <a:r>
              <a:rPr lang="ru-RU" dirty="0" smtClean="0"/>
              <a:t>Выделить группы: дошкольники, учащиеся школ, молодежь 15-35 лет</a:t>
            </a:r>
            <a:r>
              <a:rPr lang="ru-RU" dirty="0" smtClean="0"/>
              <a:t>. Свободные формуляры (кто не имеет на руках книг); </a:t>
            </a:r>
            <a:r>
              <a:rPr lang="ru-RU" dirty="0" smtClean="0"/>
              <a:t>Формуляры задолжников по годам.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18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Учет посещений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321" y="1371600"/>
            <a:ext cx="8596668" cy="4940709"/>
          </a:xfrm>
        </p:spPr>
        <p:txBody>
          <a:bodyPr>
            <a:normAutofit/>
          </a:bodyPr>
          <a:lstStyle/>
          <a:p>
            <a:r>
              <a:rPr lang="ru-RU" dirty="0" smtClean="0"/>
              <a:t>Стационарное обслуживание-это приход читателя в библиотеку  с целью получения  библиотечно-информационных услуг.</a:t>
            </a:r>
          </a:p>
          <a:p>
            <a:r>
              <a:rPr lang="ru-RU" dirty="0" smtClean="0"/>
              <a:t>Число посещений библиотечных мероприятий в помещении б-ки. (списки присутствующих)</a:t>
            </a:r>
          </a:p>
          <a:p>
            <a:r>
              <a:rPr lang="ru-RU" dirty="0" err="1" smtClean="0"/>
              <a:t>Внестационарное</a:t>
            </a:r>
            <a:r>
              <a:rPr lang="ru-RU" dirty="0" smtClean="0"/>
              <a:t> обслуживание –это обслуживание вне стен библиотеки</a:t>
            </a:r>
          </a:p>
          <a:p>
            <a:r>
              <a:rPr lang="ru-RU" dirty="0" smtClean="0"/>
              <a:t>Удаленное обслуживание только через Интернет и сайт библиотеки </a:t>
            </a:r>
            <a:endParaRPr lang="ru-RU" dirty="0" smtClean="0"/>
          </a:p>
          <a:p>
            <a:r>
              <a:rPr lang="ru-RU" dirty="0" smtClean="0"/>
              <a:t>Справочная </a:t>
            </a:r>
            <a:r>
              <a:rPr lang="ru-RU" dirty="0"/>
              <a:t>служба: </a:t>
            </a:r>
            <a:r>
              <a:rPr lang="ru-RU" dirty="0" smtClean="0"/>
              <a:t>структурное </a:t>
            </a:r>
            <a:r>
              <a:rPr lang="ru-RU" dirty="0"/>
              <a:t>подразделение, </a:t>
            </a:r>
            <a:r>
              <a:rPr lang="ru-RU" dirty="0" err="1"/>
              <a:t>предоставляющеe</a:t>
            </a:r>
            <a:r>
              <a:rPr lang="ru-RU" dirty="0"/>
              <a:t> справки (библиографические и фактографические) и консультации по запросам пользователей. </a:t>
            </a:r>
            <a:endParaRPr lang="ru-RU" dirty="0" smtClean="0"/>
          </a:p>
          <a:p>
            <a:r>
              <a:rPr lang="ru-RU" dirty="0" smtClean="0"/>
              <a:t>Виртуальная </a:t>
            </a:r>
            <a:r>
              <a:rPr lang="ru-RU" dirty="0"/>
              <a:t>справочная служба: </a:t>
            </a:r>
            <a:r>
              <a:rPr lang="ru-RU" dirty="0" smtClean="0"/>
              <a:t>справочная </a:t>
            </a:r>
            <a:r>
              <a:rPr lang="ru-RU" dirty="0"/>
              <a:t>служба, предназначенная для дистанционной передачи информации пользователям.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7155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968" y="339213"/>
            <a:ext cx="8979034" cy="144534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Библиотечно-информационное обслуживание в зависимости от места предоставления услуг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981" y="2168013"/>
            <a:ext cx="9409471" cy="4070554"/>
          </a:xfrm>
        </p:spPr>
        <p:txBody>
          <a:bodyPr>
            <a:normAutofit/>
          </a:bodyPr>
          <a:lstStyle/>
          <a:p>
            <a:r>
              <a:rPr lang="ru-RU" dirty="0" smtClean="0"/>
              <a:t>3.3.11 </a:t>
            </a:r>
            <a:r>
              <a:rPr lang="ru-RU" dirty="0" err="1" smtClean="0"/>
              <a:t>В</a:t>
            </a:r>
            <a:r>
              <a:rPr lang="ru-RU" b="1" dirty="0" err="1" smtClean="0"/>
              <a:t>нестационарное</a:t>
            </a:r>
            <a:r>
              <a:rPr lang="ru-RU" b="1" dirty="0" smtClean="0"/>
              <a:t> </a:t>
            </a:r>
            <a:r>
              <a:rPr lang="ru-RU" b="1" dirty="0"/>
              <a:t>обслуживание</a:t>
            </a:r>
            <a:r>
              <a:rPr lang="ru-RU" dirty="0"/>
              <a:t>: Предоставление пользователям </a:t>
            </a:r>
            <a:r>
              <a:rPr lang="ru-RU" dirty="0" err="1" smtClean="0"/>
              <a:t>библиотечно</a:t>
            </a:r>
            <a:r>
              <a:rPr lang="ru-RU" dirty="0" smtClean="0"/>
              <a:t> -информационных </a:t>
            </a:r>
            <a:r>
              <a:rPr lang="ru-RU" dirty="0"/>
              <a:t>услуг вне стационарной библиотеки с целью приближения к месту работы, учебы или местожительства населения</a:t>
            </a:r>
            <a:endParaRPr lang="ru-RU" b="1" dirty="0" smtClean="0"/>
          </a:p>
          <a:p>
            <a:r>
              <a:rPr lang="ru-RU" b="1" dirty="0" smtClean="0"/>
              <a:t>3.5.1 Библиотечный </a:t>
            </a:r>
            <a:r>
              <a:rPr lang="ru-RU" b="1" dirty="0"/>
              <a:t>пункт</a:t>
            </a:r>
            <a:r>
              <a:rPr lang="ru-RU" dirty="0"/>
              <a:t>: Территориально обособленное структурное подразделение библиотеки, организованное по месту жительства, работы, учебы, отдыха пользователей</a:t>
            </a:r>
            <a:r>
              <a:rPr lang="ru-RU" dirty="0" smtClean="0"/>
              <a:t>. </a:t>
            </a:r>
          </a:p>
          <a:p>
            <a:pPr algn="just"/>
            <a:r>
              <a:rPr lang="ru-RU" b="1" dirty="0"/>
              <a:t>3.5.4 </a:t>
            </a:r>
            <a:r>
              <a:rPr lang="ru-RU" b="1" dirty="0" smtClean="0"/>
              <a:t>Передвижная </a:t>
            </a:r>
            <a:r>
              <a:rPr lang="ru-RU" b="1" dirty="0"/>
              <a:t>(мобильная) </a:t>
            </a:r>
            <a:r>
              <a:rPr lang="ru-RU" b="1" dirty="0" smtClean="0"/>
              <a:t>библиотека</a:t>
            </a:r>
            <a:r>
              <a:rPr lang="ru-RU" dirty="0" smtClean="0"/>
              <a:t>: Библиотека</a:t>
            </a:r>
            <a:r>
              <a:rPr lang="ru-RU" dirty="0"/>
              <a:t>, расположенная в специально оборудованном, укомплектованном транспортном средстве (например, </a:t>
            </a:r>
            <a:r>
              <a:rPr lang="ru-RU" dirty="0" err="1"/>
              <a:t>библиобус</a:t>
            </a:r>
            <a:r>
              <a:rPr lang="ru-RU" dirty="0"/>
              <a:t>, КИБО) для </a:t>
            </a:r>
            <a:r>
              <a:rPr lang="ru-RU" dirty="0" smtClean="0"/>
              <a:t>обслуживания </a:t>
            </a:r>
            <a:r>
              <a:rPr lang="ru-RU" dirty="0"/>
              <a:t>территориально </a:t>
            </a:r>
            <a:r>
              <a:rPr lang="ru-RU" dirty="0" smtClean="0"/>
              <a:t>удаленных от стационара пользователей.</a:t>
            </a:r>
            <a:endParaRPr lang="ru-RU" dirty="0"/>
          </a:p>
          <a:p>
            <a:r>
              <a:rPr lang="ru-RU" b="1" dirty="0"/>
              <a:t>3.5.5 Пункт обслуживания</a:t>
            </a:r>
            <a:r>
              <a:rPr lang="ru-RU" dirty="0"/>
              <a:t>: Место предоставления пользователю библиотечно-информационных услуг сотрудниками библиотеки.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985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2503"/>
          </a:xfrm>
        </p:spPr>
        <p:txBody>
          <a:bodyPr>
            <a:normAutofit/>
          </a:bodyPr>
          <a:lstStyle/>
          <a:p>
            <a:r>
              <a:rPr lang="ru-RU" dirty="0" smtClean="0"/>
              <a:t>Дистанционное обслуживание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968" y="1578076"/>
            <a:ext cx="9365226" cy="4660491"/>
          </a:xfrm>
        </p:spPr>
        <p:txBody>
          <a:bodyPr>
            <a:normAutofit/>
          </a:bodyPr>
          <a:lstStyle/>
          <a:p>
            <a:r>
              <a:rPr lang="ru-RU" dirty="0"/>
              <a:t>3.3.12 </a:t>
            </a:r>
            <a:r>
              <a:rPr lang="ru-RU" b="1" dirty="0"/>
              <a:t>дистанционное обслуживание </a:t>
            </a:r>
            <a:r>
              <a:rPr lang="ru-RU" dirty="0"/>
              <a:t>(виртуальное обслуживание): Предоставление библиотечно-информационных услуг посредством информационно-коммуникационных технологий без обязательного присутствия пользователей в библиотеке или ее </a:t>
            </a:r>
            <a:r>
              <a:rPr lang="ru-RU" dirty="0" err="1"/>
              <a:t>внестационарном</a:t>
            </a:r>
            <a:r>
              <a:rPr lang="ru-RU" dirty="0"/>
              <a:t> </a:t>
            </a:r>
            <a:r>
              <a:rPr lang="ru-RU" dirty="0" smtClean="0"/>
              <a:t>подразделении.</a:t>
            </a:r>
          </a:p>
          <a:p>
            <a:r>
              <a:rPr lang="ru-RU" dirty="0" smtClean="0"/>
              <a:t>3.3.12.1 </a:t>
            </a:r>
            <a:r>
              <a:rPr lang="ru-RU" b="1" dirty="0"/>
              <a:t>обслуживание через сайт библиотеки</a:t>
            </a:r>
            <a:r>
              <a:rPr lang="ru-RU" dirty="0"/>
              <a:t>: Дистанционное обслуживание, предоставляющее пользователю возможность получения </a:t>
            </a:r>
            <a:r>
              <a:rPr lang="ru-RU" dirty="0" smtClean="0"/>
              <a:t>библиотечно-информационных </a:t>
            </a:r>
            <a:r>
              <a:rPr lang="ru-RU" dirty="0"/>
              <a:t>услуг через сайт библиотеки или на адрес электронной почты пользователя. </a:t>
            </a:r>
            <a:endParaRPr lang="ru-RU" dirty="0" smtClean="0"/>
          </a:p>
          <a:p>
            <a:r>
              <a:rPr lang="ru-RU" dirty="0" smtClean="0"/>
              <a:t>3.3.12.2 </a:t>
            </a:r>
            <a:r>
              <a:rPr lang="ru-RU" b="1" dirty="0"/>
              <a:t>обслуживание через социальную сеть</a:t>
            </a:r>
            <a:r>
              <a:rPr lang="ru-RU" dirty="0"/>
              <a:t>: Дистанционное обслуживание, предоставляющее пользователю возможность связываться с другими лицами с целью общения, совместной работы и/или совместного использования информационных ресурсов при посредничестве библиотеки.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87352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6245"/>
          </a:xfrm>
        </p:spPr>
        <p:txBody>
          <a:bodyPr/>
          <a:lstStyle/>
          <a:p>
            <a:r>
              <a:rPr lang="ru-RU" b="1" dirty="0" smtClean="0"/>
              <a:t>Стационарное обслуживание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63329"/>
            <a:ext cx="8596668" cy="4478033"/>
          </a:xfrm>
        </p:spPr>
        <p:txBody>
          <a:bodyPr/>
          <a:lstStyle/>
          <a:p>
            <a:r>
              <a:rPr lang="ru-RU" dirty="0" smtClean="0"/>
              <a:t>3.3.13 </a:t>
            </a:r>
            <a:r>
              <a:rPr lang="ru-RU" b="1" dirty="0" smtClean="0"/>
              <a:t>стационарное обслуживание</a:t>
            </a:r>
            <a:r>
              <a:rPr lang="ru-RU" dirty="0" smtClean="0"/>
              <a:t>: Предоставление пользователям библиотечно-информационных услуг в помещениях библиотеки.</a:t>
            </a:r>
          </a:p>
          <a:p>
            <a:r>
              <a:rPr lang="ru-RU" dirty="0" smtClean="0"/>
              <a:t>3.3.13.1 </a:t>
            </a:r>
            <a:r>
              <a:rPr lang="ru-RU" b="1" dirty="0"/>
              <a:t>абонементное обслуживание</a:t>
            </a:r>
            <a:r>
              <a:rPr lang="ru-RU" dirty="0"/>
              <a:t>: Предоставление пользователям </a:t>
            </a:r>
            <a:r>
              <a:rPr lang="ru-RU" dirty="0" smtClean="0"/>
              <a:t>библиотечно-информационных </a:t>
            </a:r>
            <a:r>
              <a:rPr lang="ru-RU" dirty="0"/>
              <a:t>услуг по абонементу, по заочному абонементу, по межбиблиотечному абонементу, по </a:t>
            </a:r>
            <a:r>
              <a:rPr lang="ru-RU" dirty="0" smtClean="0"/>
              <a:t> международному </a:t>
            </a:r>
            <a:r>
              <a:rPr lang="ru-RU" dirty="0"/>
              <a:t>межбиблиотечному абонементу. </a:t>
            </a:r>
            <a:endParaRPr lang="ru-RU" dirty="0" smtClean="0"/>
          </a:p>
          <a:p>
            <a:r>
              <a:rPr lang="ru-RU" dirty="0" smtClean="0"/>
              <a:t>3.3.13.2 </a:t>
            </a:r>
            <a:r>
              <a:rPr lang="ru-RU" b="1" dirty="0"/>
              <a:t>обслуживание в читальном зале</a:t>
            </a:r>
            <a:r>
              <a:rPr lang="ru-RU" dirty="0"/>
              <a:t>: Предоставление пользователям </a:t>
            </a:r>
            <a:r>
              <a:rPr lang="ru-RU" dirty="0" smtClean="0"/>
              <a:t>библиотечно-информационных </a:t>
            </a:r>
            <a:r>
              <a:rPr lang="ru-RU" dirty="0"/>
              <a:t>услуг, предполагающих работу в специальном помещении библиотеки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754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42452"/>
            <a:ext cx="8596668" cy="929148"/>
          </a:xfrm>
        </p:spPr>
        <p:txBody>
          <a:bodyPr>
            <a:normAutofit fontScale="90000"/>
          </a:bodyPr>
          <a:lstStyle/>
          <a:p>
            <a:r>
              <a:rPr lang="ru-RU" dirty="0"/>
              <a:t>3.4 Библиотечно-информационные услуги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206" y="1371600"/>
            <a:ext cx="9202994" cy="511768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3.4.1 </a:t>
            </a:r>
            <a:r>
              <a:rPr lang="ru-RU" dirty="0"/>
              <a:t>абонемент: Библиотечно-информационная услуга, предусматривающая выдачу документов во временное пользование вне библиотеки на определенный </a:t>
            </a:r>
            <a:r>
              <a:rPr lang="ru-RU" dirty="0" smtClean="0"/>
              <a:t>срок.</a:t>
            </a:r>
          </a:p>
          <a:p>
            <a:r>
              <a:rPr lang="ru-RU" dirty="0" smtClean="0"/>
              <a:t>3.4.1.1 </a:t>
            </a:r>
            <a:r>
              <a:rPr lang="ru-RU" dirty="0"/>
              <a:t>заочный абонемент: Форма абонемента, предоставляющая возможность получения пользователями документов (их фрагментов) на различных носителях информации путем пересылки по </a:t>
            </a:r>
            <a:r>
              <a:rPr lang="ru-RU" dirty="0" smtClean="0"/>
              <a:t>почте.</a:t>
            </a:r>
          </a:p>
          <a:p>
            <a:r>
              <a:rPr lang="ru-RU" dirty="0" smtClean="0"/>
              <a:t>3.4.1.2 </a:t>
            </a:r>
            <a:r>
              <a:rPr lang="ru-RU" dirty="0"/>
              <a:t>межбиблиотечный абонемент; МБА: Форма абонемента, основанная на взаимном использовании документов из фондов различных библиотек, путем предоставления документов во временное пользование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3.4.1.3 международный межбиблиотечный абонемент; ММБА: Форма абонемента, основанная на взаимном использовании документов из фондов зарубежных библиотек и фондов отечественных библиотек, путем предоставления документов во временное пользование. </a:t>
            </a:r>
            <a:endParaRPr lang="ru-RU" dirty="0" smtClean="0"/>
          </a:p>
          <a:p>
            <a:r>
              <a:rPr lang="ru-RU" dirty="0" smtClean="0"/>
              <a:t>3.4.1.4 </a:t>
            </a:r>
            <a:r>
              <a:rPr lang="ru-RU" dirty="0"/>
              <a:t>электронный абонемент: Предоставление через сайт библиотеки зарегистрированным e-</a:t>
            </a:r>
            <a:r>
              <a:rPr lang="ru-RU" dirty="0" err="1"/>
              <a:t>loan</a:t>
            </a:r>
            <a:r>
              <a:rPr lang="ru-RU" dirty="0"/>
              <a:t> </a:t>
            </a:r>
            <a:r>
              <a:rPr lang="ru-RU" dirty="0" smtClean="0"/>
              <a:t>пользователям </a:t>
            </a:r>
            <a:r>
              <a:rPr lang="ru-RU" dirty="0"/>
              <a:t>бесплатного доступа к сетевым лицензионным документам путем их загрузки на устройство пользователя. Примечания 1 По истечении установленного срока загруженные документы автоматически становятся недоступными для просмотра. 2 Количество одновременного использования документа определяется лицензий.</a:t>
            </a:r>
          </a:p>
        </p:txBody>
      </p:sp>
    </p:spTree>
    <p:extLst>
      <p:ext uri="{BB962C8B-B14F-4D97-AF65-F5344CB8AC3E}">
        <p14:creationId xmlns:p14="http://schemas.microsoft.com/office/powerpoint/2010/main" val="428610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8981"/>
          </a:xfrm>
        </p:spPr>
        <p:txBody>
          <a:bodyPr/>
          <a:lstStyle/>
          <a:p>
            <a:r>
              <a:rPr lang="ru-RU" b="1" dirty="0"/>
              <a:t>Выдача (просмотр) документа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239" y="1548581"/>
            <a:ext cx="9542206" cy="450753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</a:t>
            </a:r>
            <a:r>
              <a:rPr lang="ru-RU" dirty="0" smtClean="0"/>
              <a:t>редоставление </a:t>
            </a:r>
            <a:r>
              <a:rPr lang="ru-RU" dirty="0"/>
              <a:t>во временное пользование документа из библиотечного фонда по запросу пользователя, в </a:t>
            </a:r>
            <a:r>
              <a:rPr lang="ru-RU" dirty="0" err="1"/>
              <a:t>т.ч</a:t>
            </a:r>
            <a:r>
              <a:rPr lang="ru-RU" dirty="0"/>
              <a:t>. на физических носителях, из электронной (цифровой) библиотеки, инсталлированных документов, сетевых удаленных лицензионных </a:t>
            </a:r>
            <a:r>
              <a:rPr lang="ru-RU" dirty="0" smtClean="0"/>
              <a:t>документов (</a:t>
            </a:r>
            <a:r>
              <a:rPr lang="ru-RU" dirty="0" smtClean="0"/>
              <a:t>например, </a:t>
            </a:r>
            <a:r>
              <a:rPr lang="ru-RU" dirty="0" smtClean="0"/>
              <a:t>подписка </a:t>
            </a:r>
            <a:r>
              <a:rPr lang="ru-RU" dirty="0" err="1" smtClean="0"/>
              <a:t>Литрес</a:t>
            </a:r>
            <a:r>
              <a:rPr lang="ru-RU" dirty="0" smtClean="0"/>
              <a:t>, </a:t>
            </a:r>
            <a:r>
              <a:rPr lang="ru-RU" dirty="0"/>
              <a:t>включая документы, полученные по МБА, доступные в читальных </a:t>
            </a:r>
            <a:r>
              <a:rPr lang="ru-RU" dirty="0" smtClean="0"/>
              <a:t>залах (книги из фондов НБ, других библиотек).</a:t>
            </a:r>
          </a:p>
          <a:p>
            <a:pPr algn="just"/>
            <a:r>
              <a:rPr lang="ru-RU" dirty="0"/>
              <a:t>3.4.7 выдача документа: Предоставление в пользование документа (оригинала или копии) по запросу пользователя. выгрузка ресурса: Копирование электронного документа с локального или удаленного сервера при помощи электронного сервиса, поддерживаемого библиотекой, на рабочее место пользователя. </a:t>
            </a:r>
          </a:p>
          <a:p>
            <a:pPr algn="just"/>
            <a:r>
              <a:rPr lang="ru-RU" dirty="0" smtClean="0"/>
              <a:t>3.4.8 </a:t>
            </a:r>
            <a:r>
              <a:rPr lang="ru-RU" dirty="0"/>
              <a:t>выдача репродуцированных копий документов: Предоставление из библиотечного фонда копий документов или их частей. </a:t>
            </a:r>
            <a:r>
              <a:rPr lang="ru-RU" dirty="0" smtClean="0"/>
              <a:t>Примечание </a:t>
            </a:r>
            <a:r>
              <a:rPr lang="ru-RU" dirty="0"/>
              <a:t>– Репродуцирование по ГОСТ Р 7.0.94 включает ксерокопирование, микрофотокопирование, оцифровку.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7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8710"/>
            <a:ext cx="8717389" cy="1311921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ГОСТ Р 7.0.20 – 2014 «Библиотечная статистика: показатели и единицы исчисления».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4335"/>
            <a:ext cx="8596668" cy="4537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Основными </a:t>
            </a:r>
            <a:r>
              <a:rPr lang="ru-RU" b="1" dirty="0"/>
              <a:t>формами первичной учетной документации при обслуживании пользователей в библиотеке являются</a:t>
            </a:r>
            <a:r>
              <a:rPr lang="ru-RU" b="1" dirty="0" smtClean="0"/>
              <a:t>:</a:t>
            </a:r>
          </a:p>
          <a:p>
            <a:pPr algn="just"/>
            <a:r>
              <a:rPr lang="ru-RU" dirty="0" smtClean="0"/>
              <a:t>Читательский </a:t>
            </a:r>
            <a:r>
              <a:rPr lang="ru-RU" dirty="0"/>
              <a:t>формуляр (формуляр зарегистрированного </a:t>
            </a:r>
            <a:r>
              <a:rPr lang="ru-RU" dirty="0" smtClean="0"/>
              <a:t>пользователя в текущем году).</a:t>
            </a:r>
          </a:p>
          <a:p>
            <a:pPr algn="just"/>
            <a:r>
              <a:rPr lang="ru-RU" dirty="0" smtClean="0"/>
              <a:t>Карточка </a:t>
            </a:r>
            <a:r>
              <a:rPr lang="ru-RU" dirty="0"/>
              <a:t>регистрации читателя</a:t>
            </a:r>
            <a:r>
              <a:rPr lang="ru-RU" dirty="0" smtClean="0"/>
              <a:t>. База данных учета пользователей библиотеки.</a:t>
            </a:r>
          </a:p>
          <a:p>
            <a:pPr algn="just"/>
            <a:r>
              <a:rPr lang="ru-RU" dirty="0" smtClean="0"/>
              <a:t>Тетрадь </a:t>
            </a:r>
            <a:r>
              <a:rPr lang="ru-RU" dirty="0"/>
              <a:t>учета выполненных справок и консультаций.</a:t>
            </a:r>
          </a:p>
          <a:p>
            <a:pPr algn="just"/>
            <a:r>
              <a:rPr lang="ru-RU" dirty="0" smtClean="0"/>
              <a:t>Список </a:t>
            </a:r>
            <a:r>
              <a:rPr lang="ru-RU" dirty="0"/>
              <a:t>участников проведенных культурно-просветительских мероприятий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Дневник </a:t>
            </a:r>
            <a:r>
              <a:rPr lang="ru-RU" dirty="0"/>
              <a:t>учета работы </a:t>
            </a:r>
            <a:r>
              <a:rPr lang="ru-RU" dirty="0" smtClean="0"/>
              <a:t>библиотеки за текущий год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399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0994"/>
          </a:xfrm>
        </p:spPr>
        <p:txBody>
          <a:bodyPr>
            <a:normAutofit/>
          </a:bodyPr>
          <a:lstStyle/>
          <a:p>
            <a:r>
              <a:rPr lang="ru-RU" dirty="0" smtClean="0"/>
              <a:t>Библиотечно-информационные услуги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30595"/>
            <a:ext cx="8596668" cy="4596020"/>
          </a:xfrm>
        </p:spPr>
        <p:txBody>
          <a:bodyPr/>
          <a:lstStyle/>
          <a:p>
            <a:r>
              <a:rPr lang="ru-RU" dirty="0"/>
              <a:t>3.4.7 выдача документа: Предоставление в пользование документа (оригинала или копии) по запросу пользователя. выгрузка ресурса: Копирование электронного документа с локального или удаленного сервера при помощи электронного сервиса, поддерживаемого библиотекой, на рабочее место пользователя. </a:t>
            </a:r>
            <a:endParaRPr lang="ru-RU" dirty="0" smtClean="0"/>
          </a:p>
          <a:p>
            <a:r>
              <a:rPr lang="ru-RU" dirty="0" smtClean="0"/>
              <a:t>3.4.8 </a:t>
            </a:r>
            <a:r>
              <a:rPr lang="ru-RU" dirty="0"/>
              <a:t>выдача репродуцированных копий документов: Предоставление из библиотечного фонда копий документов или их частей.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Примечание – Репродуцирование по ГОСТ Р 7.0.94 включает ксерокопирование, микрофотокопирование, оцифровку.</a:t>
            </a:r>
          </a:p>
        </p:txBody>
      </p:sp>
    </p:spTree>
    <p:extLst>
      <p:ext uri="{BB962C8B-B14F-4D97-AF65-F5344CB8AC3E}">
        <p14:creationId xmlns:p14="http://schemas.microsoft.com/office/powerpoint/2010/main" val="442842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0490"/>
          </a:xfrm>
        </p:spPr>
        <p:txBody>
          <a:bodyPr/>
          <a:lstStyle/>
          <a:p>
            <a:r>
              <a:rPr lang="ru-RU" dirty="0" smtClean="0"/>
              <a:t>Библиотечно-информационные услуги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961" y="1592827"/>
            <a:ext cx="9409471" cy="4448536"/>
          </a:xfrm>
        </p:spPr>
        <p:txBody>
          <a:bodyPr>
            <a:normAutofit/>
          </a:bodyPr>
          <a:lstStyle/>
          <a:p>
            <a:r>
              <a:rPr lang="ru-RU" dirty="0"/>
              <a:t>3.4.2 библиотечная консультация: Разъяснение библиотекаря, указывающее направление самостоятельного поиска (получения) необходимой информации в ответ на разовый запрос пользователя. Примечание –Виды консультаций: библиографическая, ориентирующая, </a:t>
            </a:r>
            <a:r>
              <a:rPr lang="ru-RU" dirty="0" err="1"/>
              <a:t>вспомогательно</a:t>
            </a:r>
            <a:r>
              <a:rPr lang="ru-RU" dirty="0"/>
              <a:t>-техническая; индивидуальная, групповая; устная, письменная. </a:t>
            </a:r>
            <a:endParaRPr lang="ru-RU" dirty="0" smtClean="0"/>
          </a:p>
          <a:p>
            <a:r>
              <a:rPr lang="ru-RU" dirty="0" smtClean="0"/>
              <a:t>3.4.3 </a:t>
            </a:r>
            <a:r>
              <a:rPr lang="ru-RU" dirty="0"/>
              <a:t>библиографическая справка: Библиографическая информация, полученная в результате поиска в ответ на разовый запрос пользователя. Примечание – Виды библиографических справок: тематическая, адресная, уточняющая; устная, письменная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3.4.4 </a:t>
            </a:r>
            <a:r>
              <a:rPr lang="ru-RU" dirty="0"/>
              <a:t>библиотечное мероприятие: Обобщенное название форм библиотечно-информационных услуг, ориентированных на различные категории пользователей для удовлетворения их </a:t>
            </a:r>
            <a:r>
              <a:rPr lang="ru-RU" dirty="0" smtClean="0"/>
              <a:t>социально-культурных </a:t>
            </a:r>
            <a:r>
              <a:rPr lang="ru-RU" dirty="0"/>
              <a:t>и информационных потребностей. Примечание – Например, вечер встречи, дискуссия, библиотечный </a:t>
            </a:r>
            <a:r>
              <a:rPr lang="ru-RU" dirty="0" err="1"/>
              <a:t>квест</a:t>
            </a:r>
            <a:r>
              <a:rPr lang="ru-RU" dirty="0"/>
              <a:t>, </a:t>
            </a:r>
            <a:r>
              <a:rPr lang="ru-RU" dirty="0" smtClean="0"/>
              <a:t>выставка и т.д.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751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Библиотечно-информационные услуги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3.4.9.1 виртуальная выставка: </a:t>
            </a:r>
            <a:r>
              <a:rPr lang="ru-RU" dirty="0" smtClean="0"/>
              <a:t>демонстрация </a:t>
            </a:r>
            <a:r>
              <a:rPr lang="ru-RU" dirty="0"/>
              <a:t>в сети Интернет виртуальных образов документов, систематизированных в соответствии с определенной </a:t>
            </a:r>
            <a:r>
              <a:rPr lang="ru-RU" dirty="0" smtClean="0"/>
              <a:t>концепцией</a:t>
            </a:r>
          </a:p>
          <a:p>
            <a:pPr algn="just"/>
            <a:r>
              <a:rPr lang="ru-RU" dirty="0"/>
              <a:t>3.4.11 доставка документов: </a:t>
            </a:r>
            <a:r>
              <a:rPr lang="ru-RU" dirty="0" smtClean="0"/>
              <a:t>предоставление </a:t>
            </a:r>
            <a:r>
              <a:rPr lang="ru-RU" dirty="0"/>
              <a:t>документа (оригинала или копии) по межбиблиотечному абонементу, международному межбиблиотечному абонементу, посредством электронной доставки документов, доставки по месту нахождения </a:t>
            </a:r>
            <a:r>
              <a:rPr lang="ru-RU" dirty="0" smtClean="0"/>
              <a:t>пользователя</a:t>
            </a:r>
          </a:p>
          <a:p>
            <a:pPr algn="just"/>
            <a:r>
              <a:rPr lang="ru-RU" dirty="0"/>
              <a:t>3.4.11.1 электронная доставка документов: </a:t>
            </a:r>
            <a:r>
              <a:rPr lang="ru-RU" dirty="0" smtClean="0"/>
              <a:t>предоставление </a:t>
            </a:r>
            <a:r>
              <a:rPr lang="ru-RU" dirty="0"/>
              <a:t>электронных документов (или их частей) по запросу пользователя через </a:t>
            </a:r>
            <a:r>
              <a:rPr lang="ru-RU" dirty="0" smtClean="0"/>
              <a:t>информационно-телекоммуникационные сети</a:t>
            </a:r>
          </a:p>
          <a:p>
            <a:pPr algn="just"/>
            <a:r>
              <a:rPr lang="ru-RU" dirty="0"/>
              <a:t>3.4.12 доступ к справочно-поисковому аппарату библиотеки: Обеспечение </a:t>
            </a:r>
            <a:r>
              <a:rPr lang="ru-RU" dirty="0" smtClean="0"/>
              <a:t>возможности </a:t>
            </a:r>
            <a:r>
              <a:rPr lang="ru-RU" dirty="0"/>
              <a:t>использования каталогов, картотек, баз данных</a:t>
            </a:r>
          </a:p>
        </p:txBody>
      </p:sp>
    </p:spTree>
    <p:extLst>
      <p:ext uri="{BB962C8B-B14F-4D97-AF65-F5344CB8AC3E}">
        <p14:creationId xmlns:p14="http://schemas.microsoft.com/office/powerpoint/2010/main" val="3592450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3961"/>
            <a:ext cx="8596668" cy="157643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ГОСТ Р 7.0.103-2018 Система стандартов по информации библиотечному и издательскому делу (СИБИД).Библиотечно-информационное обслуживание. Термины и определения.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979174"/>
            <a:ext cx="8596668" cy="30621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Библиотечно-информационная услуга. Результат библиотечно-информационного обслуживания удовлетворяющий определенную информационную или социально-культурную потребность пользователя.</a:t>
            </a:r>
          </a:p>
          <a:p>
            <a:r>
              <a:rPr lang="ru-RU" dirty="0" smtClean="0"/>
              <a:t>Электронная услуга (библиотечно-информационная электронная услуга): Услуга  предоставляемая посредством информационно-коммуникационных технологий с локальных серверов или через сети.</a:t>
            </a:r>
          </a:p>
          <a:p>
            <a:r>
              <a:rPr lang="ru-RU" dirty="0"/>
              <a:t>П</a:t>
            </a:r>
            <a:r>
              <a:rPr lang="ru-RU" dirty="0" smtClean="0"/>
              <a:t>оддержка </a:t>
            </a:r>
            <a:r>
              <a:rPr lang="ru-RU" dirty="0"/>
              <a:t>чтения: Повышение статуса чтения, создание мотивации к чтению, содействие развитию у пользователей информационной грамотности и компетентности, читательской активности посредством </a:t>
            </a:r>
            <a:r>
              <a:rPr lang="ru-RU" dirty="0" smtClean="0"/>
              <a:t>библиотечно-информационного </a:t>
            </a:r>
            <a:r>
              <a:rPr lang="ru-RU" dirty="0"/>
              <a:t>обслуживания</a:t>
            </a:r>
          </a:p>
        </p:txBody>
      </p:sp>
    </p:spTree>
    <p:extLst>
      <p:ext uri="{BB962C8B-B14F-4D97-AF65-F5344CB8AC3E}">
        <p14:creationId xmlns:p14="http://schemas.microsoft.com/office/powerpoint/2010/main" val="142920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5239"/>
          </a:xfrm>
        </p:spPr>
        <p:txBody>
          <a:bodyPr/>
          <a:lstStyle/>
          <a:p>
            <a:r>
              <a:rPr lang="ru-RU" dirty="0" smtClean="0"/>
              <a:t>Зарегистрированный пользователь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92827"/>
            <a:ext cx="8596668" cy="444853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Физическое или юридическое лицо зарегистрированное в единой картотеке или базе данных учета пользователей библиотеки для пользования ее фондом и услугами в библиотеке или вне ее.</a:t>
            </a:r>
            <a:r>
              <a:rPr lang="ru-RU" sz="2000" dirty="0"/>
              <a:t> Учитываются </a:t>
            </a:r>
            <a:r>
              <a:rPr lang="ru-RU" sz="2000" dirty="0" smtClean="0"/>
              <a:t>перерегистрированные и вновь записанные в отчетном году пользователи.</a:t>
            </a:r>
          </a:p>
          <a:p>
            <a:r>
              <a:rPr lang="ru-RU" sz="2000" b="1" dirty="0" smtClean="0"/>
              <a:t>Термин в ГОСТ Р 7.0.103-2018:</a:t>
            </a:r>
            <a:r>
              <a:rPr lang="ru-RU" sz="2000" dirty="0" smtClean="0"/>
              <a:t> Зарегистрированный пользователь: пользователь включенный в категорию обслуживаемых лиц в библиотеке с присвоением идентификатора.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8223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690" y="486697"/>
            <a:ext cx="9370677" cy="11798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Предложения РНБ по приведению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отчета </a:t>
            </a:r>
            <a:r>
              <a:rPr lang="ru-RU" dirty="0" smtClean="0"/>
              <a:t>6-НК </a:t>
            </a:r>
            <a:r>
              <a:rPr lang="ru-RU" dirty="0" smtClean="0"/>
              <a:t>за 2021г в соответствие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99303"/>
            <a:ext cx="8596668" cy="4242059"/>
          </a:xfrm>
        </p:spPr>
        <p:txBody>
          <a:bodyPr/>
          <a:lstStyle/>
          <a:p>
            <a:r>
              <a:rPr lang="ru-RU" dirty="0" smtClean="0"/>
              <a:t>За 2020год отчет 6-НК был утвержден Приказом Росстата от 5 октября 2020г</a:t>
            </a:r>
          </a:p>
          <a:p>
            <a:r>
              <a:rPr lang="ru-RU" dirty="0" smtClean="0"/>
              <a:t>Внести изменения в раздел 4 «Число пользователей и посещений». Раздел «Число зарегистрированных пользователей библиотеки, человек» подразделяется на Раздел «Пользователи, обслуженные в стационарных условиях» и Раздел «Пользователи, обслуженные во </a:t>
            </a:r>
            <a:r>
              <a:rPr lang="ru-RU" dirty="0" err="1" smtClean="0"/>
              <a:t>внестационарных</a:t>
            </a:r>
            <a:r>
              <a:rPr lang="ru-RU" dirty="0" smtClean="0"/>
              <a:t> условиях». Из них удаленные пользователи.  </a:t>
            </a:r>
          </a:p>
          <a:p>
            <a:r>
              <a:rPr lang="ru-RU" dirty="0" smtClean="0"/>
              <a:t>РНБ предлагает наладить раздельный учет неправомерно совмещенных режимов обслуживания пользователей: во </a:t>
            </a:r>
            <a:r>
              <a:rPr lang="ru-RU" dirty="0" err="1" smtClean="0"/>
              <a:t>внестационарных</a:t>
            </a:r>
            <a:r>
              <a:rPr lang="ru-RU" dirty="0" smtClean="0"/>
              <a:t> условиях (гр.6) и удаленных (использующих дистанционный доступ) (гр.7</a:t>
            </a:r>
            <a:r>
              <a:rPr lang="ru-RU" dirty="0" smtClean="0"/>
              <a:t>)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18672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Предложения РНБ по приведению отчета 6-НК в соответствие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932" y="1930399"/>
            <a:ext cx="9117874" cy="4440903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Наладить суммарный учет общего числа посещений/обращений к библиотеке</a:t>
            </a:r>
            <a:r>
              <a:rPr lang="ru-RU" dirty="0" smtClean="0"/>
              <a:t> в различных режимах</a:t>
            </a:r>
            <a:r>
              <a:rPr lang="ru-RU" b="1" dirty="0" smtClean="0"/>
              <a:t>: в стационарных условиях </a:t>
            </a:r>
            <a:r>
              <a:rPr lang="ru-RU" dirty="0" smtClean="0"/>
              <a:t>(гр.8), </a:t>
            </a:r>
            <a:r>
              <a:rPr lang="ru-RU" b="1" dirty="0" smtClean="0"/>
              <a:t>удаленно </a:t>
            </a:r>
            <a:r>
              <a:rPr lang="ru-RU" dirty="0" smtClean="0"/>
              <a:t>(</a:t>
            </a:r>
            <a:r>
              <a:rPr lang="ru-RU" dirty="0" err="1" smtClean="0"/>
              <a:t>гр</a:t>
            </a:r>
            <a:r>
              <a:rPr lang="ru-RU" dirty="0" smtClean="0"/>
              <a:t> 11) и </a:t>
            </a:r>
            <a:r>
              <a:rPr lang="ru-RU" b="1" dirty="0" smtClean="0"/>
              <a:t>вне стационара </a:t>
            </a:r>
            <a:r>
              <a:rPr lang="ru-RU" dirty="0" smtClean="0"/>
              <a:t>(гр.12). Выделить отдельную графу «</a:t>
            </a:r>
            <a:r>
              <a:rPr lang="ru-RU" b="1" dirty="0" smtClean="0"/>
              <a:t>Число посещений библиотеки всего</a:t>
            </a:r>
            <a:r>
              <a:rPr lang="ru-RU" dirty="0" smtClean="0"/>
              <a:t>, посещений/обращений», включающую сумму граф 8,11,12.</a:t>
            </a:r>
          </a:p>
          <a:p>
            <a:pPr algn="just"/>
            <a:r>
              <a:rPr lang="ru-RU" dirty="0" smtClean="0"/>
              <a:t>В разделе 5 «Библиотечно-информационное обслуживание пользователей»-изменить возрастной состав категории «Молодежь» (строка 15) на 15-35 лет в связи с принятием ФЗ «О молодежной политике в РФ» от 30 декабря 2020г. </a:t>
            </a:r>
            <a:r>
              <a:rPr lang="ru-RU" dirty="0"/>
              <a:t>В</a:t>
            </a:r>
            <a:r>
              <a:rPr lang="ru-RU" dirty="0" smtClean="0"/>
              <a:t>озраст молодежи повышен с 30 до 35 лет.</a:t>
            </a:r>
          </a:p>
          <a:p>
            <a:pPr algn="just"/>
            <a:r>
              <a:rPr lang="ru-RU" dirty="0" smtClean="0"/>
              <a:t>Наладить раздельный учет обслуживания во </a:t>
            </a:r>
            <a:r>
              <a:rPr lang="ru-RU" dirty="0" err="1" smtClean="0"/>
              <a:t>внестационарном</a:t>
            </a:r>
            <a:r>
              <a:rPr lang="ru-RU" dirty="0" smtClean="0"/>
              <a:t> (строка 16) и удаленном режимах (стр. 17). Общий показатель «Всего» (стр. 18) должен формироваться на основе суммы строк 13,16,17.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739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30942"/>
            <a:ext cx="8596668" cy="29791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Общероссийский базовый (отраслевой) перечень (классификатор) государственных и муниципальных услуг и работ оказываемых физическим лицам (Постановление Правительства РФ  от 30.08.2017 №1043 ст.69.2 БК РФ.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370218"/>
            <a:ext cx="8596668" cy="3192814"/>
          </a:xfrm>
        </p:spPr>
        <p:txBody>
          <a:bodyPr/>
          <a:lstStyle/>
          <a:p>
            <a:pPr algn="just"/>
            <a:r>
              <a:rPr lang="ru-RU" dirty="0" smtClean="0"/>
              <a:t>Библиотечно- </a:t>
            </a:r>
            <a:r>
              <a:rPr lang="ru-RU" dirty="0" smtClean="0"/>
              <a:t>библиографическое и информационное обслуживание пользователей оказывается в трех режимах: </a:t>
            </a:r>
            <a:r>
              <a:rPr lang="ru-RU" b="1" dirty="0" smtClean="0"/>
              <a:t>стационарно (</a:t>
            </a:r>
            <a:r>
              <a:rPr lang="ru-RU" dirty="0" smtClean="0"/>
              <a:t>в помещении б-ки</a:t>
            </a:r>
            <a:r>
              <a:rPr lang="ru-RU" dirty="0" smtClean="0"/>
              <a:t>),  </a:t>
            </a:r>
            <a:r>
              <a:rPr lang="ru-RU" b="1" dirty="0" smtClean="0"/>
              <a:t>вне стационара </a:t>
            </a:r>
            <a:r>
              <a:rPr lang="ru-RU" dirty="0" smtClean="0"/>
              <a:t>(в библиотечных пунктах, передвижках, обслуживание на дому, на заочном абонементе) и </a:t>
            </a:r>
            <a:r>
              <a:rPr lang="ru-RU" b="1" dirty="0" smtClean="0"/>
              <a:t>удаленно </a:t>
            </a:r>
            <a:r>
              <a:rPr lang="ru-RU" dirty="0" smtClean="0"/>
              <a:t>(через удаленный (дистанционный) доступ к информационным ресурсам).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19043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9797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Предложения РНБ по приведению отчета 6-НК в соответствие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69807"/>
            <a:ext cx="8596668" cy="4271556"/>
          </a:xfrm>
        </p:spPr>
        <p:txBody>
          <a:bodyPr/>
          <a:lstStyle/>
          <a:p>
            <a:r>
              <a:rPr lang="ru-RU" dirty="0" smtClean="0"/>
              <a:t>Открыть для заполнения графу 6 </a:t>
            </a:r>
            <a:r>
              <a:rPr lang="ru-RU" b="1" dirty="0" smtClean="0"/>
              <a:t>«Выдано (просмотрено документов из фондов данной библиотеки в том числе </a:t>
            </a:r>
            <a:r>
              <a:rPr lang="ru-RU" b="1" dirty="0" smtClean="0"/>
              <a:t>инсталлированных </a:t>
            </a:r>
            <a:r>
              <a:rPr lang="ru-RU" b="1" dirty="0" smtClean="0"/>
              <a:t>документов»</a:t>
            </a:r>
          </a:p>
          <a:p>
            <a:r>
              <a:rPr lang="ru-RU" dirty="0" smtClean="0"/>
              <a:t>Строка </a:t>
            </a:r>
            <a:r>
              <a:rPr lang="ru-RU" dirty="0" smtClean="0"/>
              <a:t>16 «Во </a:t>
            </a:r>
            <a:r>
              <a:rPr lang="ru-RU" dirty="0" err="1" smtClean="0"/>
              <a:t>внестационарном</a:t>
            </a:r>
            <a:r>
              <a:rPr lang="ru-RU" dirty="0" smtClean="0"/>
              <a:t> режиме».</a:t>
            </a:r>
          </a:p>
          <a:p>
            <a:pPr algn="just"/>
            <a:r>
              <a:rPr lang="ru-RU" dirty="0" smtClean="0"/>
              <a:t>В разделе 6 </a:t>
            </a:r>
            <a:r>
              <a:rPr lang="ru-RU" b="1" dirty="0" smtClean="0"/>
              <a:t>«</a:t>
            </a:r>
            <a:r>
              <a:rPr lang="ru-RU" b="1" dirty="0"/>
              <a:t>П</a:t>
            </a:r>
            <a:r>
              <a:rPr lang="ru-RU" b="1" dirty="0" smtClean="0"/>
              <a:t>ерсонал библиотеки</a:t>
            </a:r>
            <a:r>
              <a:rPr lang="ru-RU" dirty="0" smtClean="0"/>
              <a:t>»: изменить возрастные группы в графах 14-16 «в том числе по возрасту»: до 35 лет (гр.14) от 35-60 лет (гр.15) и 60 лет и старше (гр.16). В связи с принятием ФЗ «О молодежной политике…» и повышением пенсионного возраста (ФЗ «О внесении изменений в отдельные законодательные акты РФ по вопросам назначения и выплаты пенсий» от 03.10.2018 №350-ФЗ).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797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30710"/>
          </a:xfrm>
        </p:spPr>
        <p:txBody>
          <a:bodyPr>
            <a:normAutofit fontScale="90000"/>
          </a:bodyPr>
          <a:lstStyle/>
          <a:p>
            <a:r>
              <a:rPr lang="ru-RU" dirty="0"/>
              <a:t>Добавить новые разделы и графы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форму №6-НК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40311"/>
            <a:ext cx="8596668" cy="430105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разделе 6 «Персонал библиотеки» добавить графу </a:t>
            </a:r>
            <a:r>
              <a:rPr lang="ru-RU" sz="2000" b="1" dirty="0" smtClean="0"/>
              <a:t>«Прошли повышение квалификации\переподготовку по библиотечно-информационной деятельности»</a:t>
            </a:r>
            <a:r>
              <a:rPr lang="ru-RU" sz="2000" dirty="0" smtClean="0"/>
              <a:t> как </a:t>
            </a:r>
            <a:r>
              <a:rPr lang="ru-RU" sz="2000" dirty="0" smtClean="0"/>
              <a:t>базовую, </a:t>
            </a:r>
            <a:r>
              <a:rPr lang="ru-RU" sz="2000" dirty="0" smtClean="0"/>
              <a:t>а графу «из них прошли обучение (инструктирование) по вопросам связанным с предоставлением услуг инвалидам (гр.6) выделить из этой базовой графы.</a:t>
            </a:r>
          </a:p>
          <a:p>
            <a:r>
              <a:rPr lang="ru-RU" sz="2000" dirty="0" smtClean="0"/>
              <a:t>Комментарий: в связи с актуальностью вопроса о повышении квалификации персонала библиотек.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2753937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1551</TotalTime>
  <Words>1927</Words>
  <Application>Microsoft Office PowerPoint</Application>
  <PresentationFormat>Широкоэкранный</PresentationFormat>
  <Paragraphs>140</Paragraphs>
  <Slides>22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Aharoni</vt:lpstr>
      <vt:lpstr>Arial</vt:lpstr>
      <vt:lpstr>Calibri</vt:lpstr>
      <vt:lpstr>Times New Roman</vt:lpstr>
      <vt:lpstr>Trebuchet MS</vt:lpstr>
      <vt:lpstr>Wingdings 3</vt:lpstr>
      <vt:lpstr>Аспект</vt:lpstr>
      <vt:lpstr>«Организация первичного учета в библиотеке, его роль в подготовке годовой статистической отчетности»</vt:lpstr>
      <vt:lpstr>ГОСТ Р 7.0.20 – 2014 «Библиотечная статистика: показатели и единицы исчисления». </vt:lpstr>
      <vt:lpstr>ГОСТ Р 7.0.103-2018 Система стандартов по информации библиотечному и издательскому делу (СИБИД).Библиотечно-информационное обслуживание. Термины и определения.</vt:lpstr>
      <vt:lpstr>Зарегистрированный пользователь</vt:lpstr>
      <vt:lpstr>Предложения РНБ по приведению  отчета 6-НК за 2021г в соответствие </vt:lpstr>
      <vt:lpstr>Предложения РНБ по приведению отчета 6-НК в соответствие</vt:lpstr>
      <vt:lpstr>Общероссийский базовый (отраслевой) перечень (классификатор) государственных и муниципальных услуг и работ оказываемых физическим лицам (Постановление Правительства РФ  от 30.08.2017 №1043 ст.69.2 БК РФ.</vt:lpstr>
      <vt:lpstr>Предложения РНБ по приведению отчета 6-НК в соответствие</vt:lpstr>
      <vt:lpstr>Добавить новые разделы и графы  в форму №6-НК</vt:lpstr>
      <vt:lpstr>Добавить новые разделы и графы  в форму №6-НК</vt:lpstr>
      <vt:lpstr>5.1 «Активность библиотеки на онлайн-площадках» </vt:lpstr>
      <vt:lpstr>ФЗ «О персональных данных» от 27.07.2006 г.  Их хранение в недоступном месте. </vt:lpstr>
      <vt:lpstr>Читательский формуляр</vt:lpstr>
      <vt:lpstr>Учет посещений </vt:lpstr>
      <vt:lpstr>Библиотечно-информационное обслуживание в зависимости от места предоставления услуг </vt:lpstr>
      <vt:lpstr>Дистанционное обслуживание</vt:lpstr>
      <vt:lpstr>Стационарное обслуживание</vt:lpstr>
      <vt:lpstr>3.4 Библиотечно-информационные услуги</vt:lpstr>
      <vt:lpstr>Выдача (просмотр) документа</vt:lpstr>
      <vt:lpstr>Библиотечно-информационные услуги</vt:lpstr>
      <vt:lpstr>Библиотечно-информационные услуги</vt:lpstr>
      <vt:lpstr>Библиотечно-информационные услуги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«Организация первичного учета в библиотеке его роль в подготовке годовой статистической отчетности»</dc:title>
  <dc:creator>Semsvet</dc:creator>
  <cp:lastModifiedBy>Semsvet</cp:lastModifiedBy>
  <cp:revision>98</cp:revision>
  <dcterms:created xsi:type="dcterms:W3CDTF">2021-03-16T07:19:07Z</dcterms:created>
  <dcterms:modified xsi:type="dcterms:W3CDTF">2021-04-06T03:08:47Z</dcterms:modified>
</cp:coreProperties>
</file>