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5"/>
  </p:notesMasterIdLst>
  <p:sldIdLst>
    <p:sldId id="257" r:id="rId2"/>
    <p:sldId id="272" r:id="rId3"/>
    <p:sldId id="273" r:id="rId4"/>
    <p:sldId id="274" r:id="rId5"/>
    <p:sldId id="275" r:id="rId6"/>
    <p:sldId id="276" r:id="rId7"/>
    <p:sldId id="277" r:id="rId8"/>
    <p:sldId id="258" r:id="rId9"/>
    <p:sldId id="270" r:id="rId10"/>
    <p:sldId id="259" r:id="rId11"/>
    <p:sldId id="260" r:id="rId12"/>
    <p:sldId id="271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9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2CDFD-D7EA-4619-8EAB-A87788F5CB76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52244-B573-436D-B19E-3271D2BA4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45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очень важный для библиотек документ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52244-B573-436D-B19E-3271D2BA48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67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Рекомендуется 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52244-B573-436D-B19E-3271D2BA48C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23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Документ предусматривает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52244-B573-436D-B19E-3271D2BA48C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613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Ожидается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52244-B573-436D-B19E-3271D2BA48C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49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9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81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59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2586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37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330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593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05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15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59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66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58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55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7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1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6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DCC27-A4BE-48A6-8994-3BF56BA0A5FB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EE68A-7491-4E7F-B012-CD165A2519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3316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/>
              <a:t>«Стратегия развития библиотечного дела в России до 2030 года»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405690" cy="3599316"/>
          </a:xfrm>
        </p:spPr>
        <p:txBody>
          <a:bodyPr/>
          <a:lstStyle/>
          <a:p>
            <a:r>
              <a:rPr lang="ru-RU" sz="2800" dirty="0" smtClean="0"/>
              <a:t>Утверждена распоряжением </a:t>
            </a:r>
            <a:r>
              <a:rPr lang="ru-RU" sz="2800" dirty="0"/>
              <a:t>Правительства </a:t>
            </a:r>
            <a:r>
              <a:rPr lang="ru-RU" sz="2800" dirty="0" smtClean="0"/>
              <a:t>РФ от </a:t>
            </a:r>
            <a:r>
              <a:rPr lang="ru-RU" sz="2800" dirty="0"/>
              <a:t>13 марта 2021г</a:t>
            </a:r>
            <a:r>
              <a:rPr lang="ru-RU" sz="2800" dirty="0" smtClean="0"/>
              <a:t> № 608 –Р  </a:t>
            </a:r>
            <a:r>
              <a:rPr lang="ru-RU" sz="2800" dirty="0" err="1" smtClean="0"/>
              <a:t>Мишустиным</a:t>
            </a:r>
            <a:r>
              <a:rPr lang="ru-RU" sz="2800" dirty="0" smtClean="0"/>
              <a:t> Михаилом Владимировичем, председателем Правительства Российской Федерации</a:t>
            </a:r>
          </a:p>
          <a:p>
            <a:pPr algn="r"/>
            <a:endParaRPr lang="ru-RU" dirty="0" smtClean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177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58155"/>
          </a:xfrm>
        </p:spPr>
        <p:txBody>
          <a:bodyPr/>
          <a:lstStyle/>
          <a:p>
            <a:pPr algn="ctr"/>
            <a:r>
              <a:rPr lang="ru-RU" dirty="0" smtClean="0"/>
              <a:t>Мировые тенденции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684365" cy="3599316"/>
          </a:xfrm>
        </p:spPr>
        <p:txBody>
          <a:bodyPr/>
          <a:lstStyle/>
          <a:p>
            <a:pPr algn="just"/>
            <a:r>
              <a:rPr lang="ru-RU" dirty="0" smtClean="0"/>
              <a:t>Развитие библиотек в мире определяется Декларацией «Преобразования нашего мира: Повестка дня в области устойчивого развития на период до 2030 года», принятой резолюцией Генеральной Ассамблеей ООН.</a:t>
            </a:r>
          </a:p>
          <a:p>
            <a:pPr algn="just"/>
            <a:r>
              <a:rPr lang="ru-RU" dirty="0" smtClean="0"/>
              <a:t>В библиотеках хранится информация, чтобы обеспечить доступ к ней будущим поколениям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0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«Национальная электронная </a:t>
            </a:r>
            <a:r>
              <a:rPr lang="ru-RU" dirty="0" smtClean="0"/>
              <a:t>библиотека»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423" y="2336873"/>
            <a:ext cx="11904617" cy="326273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Создана федеральная государственная информационная система «Национальная электронная библиотека» в соответствии с постановлением Правительства РФ от 20.02.2019 №169.</a:t>
            </a:r>
            <a:r>
              <a:rPr lang="ru-RU" dirty="0">
                <a:effectLst/>
              </a:rPr>
              <a:t> </a:t>
            </a:r>
            <a:endParaRPr lang="ru-RU" dirty="0" smtClean="0">
              <a:effectLst/>
            </a:endParaRPr>
          </a:p>
          <a:p>
            <a:pPr algn="just"/>
            <a:r>
              <a:rPr lang="ru-RU" dirty="0">
                <a:effectLst/>
              </a:rPr>
              <a:t>НЭБ – федеральная государственная информационная система, создаваемая Министерством культуры Российской Федерации при участии крупнейших библиотек, музеев, архивов,  издателей и других правообладателей, и обеспечивающая создание единого российского электронного пространства знаний.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154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«Национальная электронная </a:t>
            </a:r>
            <a:r>
              <a:rPr lang="ru-RU" dirty="0" smtClean="0"/>
              <a:t>библиотека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2142309"/>
            <a:ext cx="11164389" cy="3793880"/>
          </a:xfrm>
        </p:spPr>
        <p:txBody>
          <a:bodyPr/>
          <a:lstStyle/>
          <a:p>
            <a:pPr algn="just"/>
            <a:r>
              <a:rPr lang="ru-RU" dirty="0">
                <a:effectLst/>
              </a:rPr>
              <a:t>НЭБ -  это объединенный электронный каталог фондов российских библиотек, где </a:t>
            </a:r>
            <a:r>
              <a:rPr lang="ru-RU" dirty="0" smtClean="0">
                <a:effectLst/>
              </a:rPr>
              <a:t>пользователь может:</a:t>
            </a:r>
            <a:endParaRPr lang="ru-RU" dirty="0">
              <a:effectLst/>
            </a:endParaRPr>
          </a:p>
          <a:p>
            <a:pPr lvl="0" algn="just"/>
            <a:r>
              <a:rPr lang="ru-RU" dirty="0">
                <a:effectLst/>
              </a:rPr>
              <a:t>Найти интересующие </a:t>
            </a:r>
            <a:r>
              <a:rPr lang="ru-RU" dirty="0" smtClean="0">
                <a:effectLst/>
              </a:rPr>
              <a:t>печатные </a:t>
            </a:r>
            <a:r>
              <a:rPr lang="ru-RU" dirty="0">
                <a:effectLst/>
              </a:rPr>
              <a:t>издания;</a:t>
            </a:r>
          </a:p>
          <a:p>
            <a:pPr lvl="0" algn="just"/>
            <a:r>
              <a:rPr lang="ru-RU" dirty="0">
                <a:effectLst/>
              </a:rPr>
              <a:t>Найти электронную копию документов;</a:t>
            </a:r>
          </a:p>
          <a:p>
            <a:pPr lvl="0" algn="just"/>
            <a:r>
              <a:rPr lang="ru-RU" dirty="0">
                <a:effectLst/>
              </a:rPr>
              <a:t>Просмотреть на законных основаниях оцифрованные издания, ограниченные авторским правом;</a:t>
            </a:r>
          </a:p>
          <a:p>
            <a:pPr lvl="0" algn="just"/>
            <a:r>
              <a:rPr lang="ru-RU" dirty="0">
                <a:effectLst/>
              </a:rPr>
              <a:t>Получить квалифицированную консультацию в поиске информации или книги от сотрудников библиотек.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91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Стратегии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Цель: создание условий для устойчивого развития библиотечной сети страны, обеспечивающих реализацию конституционных прав граждан на свободный доступ к информации </a:t>
            </a:r>
          </a:p>
          <a:p>
            <a:r>
              <a:rPr lang="ru-RU" dirty="0" smtClean="0"/>
              <a:t>Задачи:  совершенствование нормативно-правовой базы</a:t>
            </a:r>
          </a:p>
          <a:p>
            <a:r>
              <a:rPr lang="ru-RU" dirty="0" smtClean="0"/>
              <a:t>запуск федеральных, ведомственных и региональных проектов</a:t>
            </a:r>
          </a:p>
          <a:p>
            <a:r>
              <a:rPr lang="ru-RU" dirty="0" smtClean="0"/>
              <a:t>Проведение мониторингов и исследований по проблемам деятельности библиотек</a:t>
            </a:r>
          </a:p>
          <a:p>
            <a:r>
              <a:rPr lang="ru-RU" dirty="0" smtClean="0"/>
              <a:t>Создание и развитие информационно-коммуникационных систем</a:t>
            </a:r>
          </a:p>
          <a:p>
            <a:r>
              <a:rPr lang="ru-RU" dirty="0" smtClean="0"/>
              <a:t>Формирование профессиональных стандартов и компетенций</a:t>
            </a:r>
          </a:p>
          <a:p>
            <a:r>
              <a:rPr lang="ru-RU" dirty="0" smtClean="0"/>
              <a:t>Формирование системы научной и методической поддержки деятельности библиотек всех уровней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494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Сценарии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Иннерционный</a:t>
            </a:r>
            <a:r>
              <a:rPr lang="ru-RU" dirty="0" smtClean="0"/>
              <a:t> (</a:t>
            </a:r>
            <a:r>
              <a:rPr lang="ru-RU" dirty="0" err="1" smtClean="0"/>
              <a:t>пессиместический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Количество библиотек уменьшится на 4000 единиц (пострадают сельские поселения)</a:t>
            </a:r>
          </a:p>
          <a:p>
            <a:r>
              <a:rPr lang="ru-RU" dirty="0" smtClean="0"/>
              <a:t>Развитие </a:t>
            </a:r>
            <a:r>
              <a:rPr lang="ru-RU" dirty="0" err="1" smtClean="0"/>
              <a:t>внестационарных</a:t>
            </a:r>
            <a:r>
              <a:rPr lang="ru-RU" dirty="0" smtClean="0"/>
              <a:t> форм обслуживания путем обеспечения муниципальных </a:t>
            </a:r>
          </a:p>
          <a:p>
            <a:r>
              <a:rPr lang="ru-RU" dirty="0" smtClean="0"/>
              <a:t>Объем книжных фондов уменьшится за счет сокращения количества библиотек и списания литературы на 17 %</a:t>
            </a:r>
          </a:p>
          <a:p>
            <a:r>
              <a:rPr lang="ru-RU" dirty="0" smtClean="0"/>
              <a:t>Произойдет значительное старение фонда</a:t>
            </a:r>
          </a:p>
          <a:p>
            <a:r>
              <a:rPr lang="ru-RU" dirty="0" smtClean="0"/>
              <a:t>При условии сохранения объема комплектования на уровне 2019г в составе фондов издания последнего десятилетия будут составлять 5%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68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 счет внедрения клубно-досуговой формы работы посещаемость библиотек вырастет на 10-12%</a:t>
            </a:r>
          </a:p>
          <a:p>
            <a:r>
              <a:rPr lang="ru-RU" dirty="0" smtClean="0"/>
              <a:t>Результатом такого процесса станет утрата специфических для библиотеки информационно-библиотечных функций</a:t>
            </a:r>
          </a:p>
          <a:p>
            <a:r>
              <a:rPr lang="ru-RU" dirty="0" smtClean="0"/>
              <a:t>Это будет иметь негативные последствия для национальной безопасности страны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97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Базовый сценарий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Предусматривает ускорение темпов модернизации библиотек в рамках Нацпроекта «Культура»</a:t>
            </a:r>
          </a:p>
          <a:p>
            <a:r>
              <a:rPr lang="ru-RU" dirty="0" smtClean="0"/>
              <a:t>Приоритетом является повышение показателей комплектования библиотек</a:t>
            </a:r>
          </a:p>
          <a:p>
            <a:r>
              <a:rPr lang="ru-RU" dirty="0" smtClean="0"/>
              <a:t>Повышение качества и условий доступности информации для населения</a:t>
            </a:r>
          </a:p>
          <a:p>
            <a:r>
              <a:rPr lang="ru-RU" dirty="0" smtClean="0"/>
              <a:t>Осуществление исследовательских инициатив и мониторингов, разработка и финансирование проектов по ключевым проблемам деятельности библиотек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228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Инновационный сценарий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Развитие библиотечного дела является развитие стратегии в полном объеме</a:t>
            </a:r>
          </a:p>
          <a:p>
            <a:r>
              <a:rPr lang="ru-RU" dirty="0" smtClean="0"/>
              <a:t>Предусматривает быстрое достижение качественно нового социального статуса библиотек</a:t>
            </a:r>
          </a:p>
          <a:p>
            <a:r>
              <a:rPr lang="ru-RU" dirty="0" smtClean="0"/>
              <a:t>Значительные инвестиции в развитие МТБ и инфраструктуры </a:t>
            </a:r>
          </a:p>
          <a:p>
            <a:r>
              <a:rPr lang="ru-RU" dirty="0" smtClean="0"/>
              <a:t>Предусматривается достижение высокой степени сохранности библиотечных фондов, новый уровень развития НЭБ, а также создание национального цифрового библиографического ресурса</a:t>
            </a:r>
          </a:p>
          <a:p>
            <a:r>
              <a:rPr lang="ru-RU" dirty="0" smtClean="0"/>
              <a:t>Все библиотеки будут обеспечены </a:t>
            </a:r>
            <a:r>
              <a:rPr lang="ru-RU" dirty="0" err="1" smtClean="0"/>
              <a:t>широкополостным</a:t>
            </a:r>
            <a:r>
              <a:rPr lang="ru-RU" dirty="0" smtClean="0"/>
              <a:t> подключением к сети «Интернет»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954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Реализация Стратегии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Позволит достичь прорывных результатов в части, касающейся количества пользователей, обслуживаемых в стационарных условиях и дистанционно, а также количество обращений к информационно-библиотечным ресурсам в различном виде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656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 этапа реализации Стратегии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u="sng" dirty="0" smtClean="0"/>
              <a:t>Первый этап осуществляется в 2021-2024 годы</a:t>
            </a:r>
          </a:p>
          <a:p>
            <a:pPr marL="0" indent="0">
              <a:buNone/>
            </a:pPr>
            <a:r>
              <a:rPr lang="ru-RU" dirty="0" smtClean="0"/>
              <a:t>На первом этапе обеспечивается исполнение федеральных проектов «Культурная среда» и Цифровая культура» национального проекта «Культура» </a:t>
            </a:r>
          </a:p>
          <a:p>
            <a:pPr marL="0" indent="0">
              <a:buNone/>
            </a:pPr>
            <a:r>
              <a:rPr lang="ru-RU" dirty="0" smtClean="0"/>
              <a:t>К 2024 г. будут достигнуты следующие показатели: повышение охвата населения до 37%. Рост доли библиотек, соответствующих требованиям и нормативам ресурсного обеспечения, в общем количестве библиотек до 10%. Доля библиотек с возможностями доступа к сети «Интернет» не менее 80%. </a:t>
            </a:r>
          </a:p>
          <a:p>
            <a:pPr marL="0" indent="0">
              <a:buNone/>
            </a:pPr>
            <a:r>
              <a:rPr lang="ru-RU" dirty="0" smtClean="0"/>
              <a:t>Количество модернизированных библиотек не менее 440 единиц (нарастающим итогом)</a:t>
            </a:r>
          </a:p>
        </p:txBody>
      </p:sp>
    </p:spTree>
    <p:extLst>
      <p:ext uri="{BB962C8B-B14F-4D97-AF65-F5344CB8AC3E}">
        <p14:creationId xmlns:p14="http://schemas.microsoft.com/office/powerpoint/2010/main" val="66320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Утвердить прилагаемую Стратегию развития библиотечного дела </a:t>
            </a:r>
            <a:r>
              <a:rPr lang="ru-RU" sz="2800" dirty="0" smtClean="0"/>
              <a:t>в Российской </a:t>
            </a:r>
            <a:r>
              <a:rPr lang="ru-RU" sz="2800" dirty="0"/>
              <a:t>Федерации на период до 2030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2220686"/>
            <a:ext cx="11329851" cy="371550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effectLst/>
              </a:rPr>
              <a:t>Федеральным органам исполнительной власти </a:t>
            </a:r>
            <a:r>
              <a:rPr lang="ru-RU" dirty="0" smtClean="0">
                <a:effectLst/>
              </a:rPr>
              <a:t>руководствоваться положениями </a:t>
            </a:r>
            <a:r>
              <a:rPr lang="ru-RU" dirty="0">
                <a:effectLst/>
              </a:rPr>
              <a:t>Стратегии при разработке и корректировке </a:t>
            </a:r>
            <a:r>
              <a:rPr lang="ru-RU" dirty="0" smtClean="0">
                <a:effectLst/>
              </a:rPr>
              <a:t>государственных программ РФ </a:t>
            </a:r>
            <a:r>
              <a:rPr lang="ru-RU" dirty="0">
                <a:effectLst/>
              </a:rPr>
              <a:t>и иных документов </a:t>
            </a:r>
            <a:r>
              <a:rPr lang="ru-RU" dirty="0" smtClean="0">
                <a:effectLst/>
              </a:rPr>
              <a:t>стратегического планирования.</a:t>
            </a:r>
          </a:p>
          <a:p>
            <a:pPr algn="just"/>
            <a:r>
              <a:rPr lang="ru-RU" dirty="0">
                <a:effectLst/>
              </a:rPr>
              <a:t>Рекомендовать органам государственной власти субъектов </a:t>
            </a:r>
            <a:r>
              <a:rPr lang="ru-RU" dirty="0" smtClean="0">
                <a:effectLst/>
              </a:rPr>
              <a:t>РФ </a:t>
            </a:r>
            <a:r>
              <a:rPr lang="ru-RU" dirty="0">
                <a:effectLst/>
              </a:rPr>
              <a:t>и органам местного самоуправления руководствоваться </a:t>
            </a:r>
            <a:r>
              <a:rPr lang="ru-RU" dirty="0" smtClean="0">
                <a:effectLst/>
              </a:rPr>
              <a:t>положениями Стратегии </a:t>
            </a:r>
            <a:r>
              <a:rPr lang="ru-RU" dirty="0">
                <a:effectLst/>
              </a:rPr>
              <a:t>при разработке региональных государственных программ </a:t>
            </a:r>
            <a:r>
              <a:rPr lang="ru-RU" dirty="0" smtClean="0">
                <a:effectLst/>
              </a:rPr>
              <a:t>субъектов РФ, </a:t>
            </a:r>
            <a:r>
              <a:rPr lang="ru-RU" dirty="0">
                <a:effectLst/>
              </a:rPr>
              <a:t>муниципальных программ и иных документов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625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2 этапа реализации Стратегии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771450" cy="3599316"/>
          </a:xfrm>
        </p:spPr>
        <p:txBody>
          <a:bodyPr>
            <a:normAutofit fontScale="92500"/>
          </a:bodyPr>
          <a:lstStyle/>
          <a:p>
            <a:r>
              <a:rPr lang="ru-RU" u="sng" dirty="0"/>
              <a:t>Второй этап в 2025-2030 годы</a:t>
            </a:r>
          </a:p>
          <a:p>
            <a:pPr marL="0" indent="0" algn="just">
              <a:buNone/>
            </a:pPr>
            <a:r>
              <a:rPr lang="ru-RU" dirty="0"/>
              <a:t>Обеспечивается исполнение федеральных проектов, мероприятий государственной программы РФ «Развитие культуры», ведомственных и региональных проектов</a:t>
            </a:r>
          </a:p>
          <a:p>
            <a:pPr marL="0" indent="0" algn="just">
              <a:buNone/>
            </a:pPr>
            <a:r>
              <a:rPr lang="ru-RU" dirty="0"/>
              <a:t>К </a:t>
            </a:r>
            <a:r>
              <a:rPr lang="ru-RU" dirty="0" smtClean="0"/>
              <a:t>2030 </a:t>
            </a:r>
            <a:r>
              <a:rPr lang="ru-RU" dirty="0"/>
              <a:t>г. будут достигнуты следующие показатели: повышение охвата населения до </a:t>
            </a:r>
            <a:r>
              <a:rPr lang="ru-RU" dirty="0" smtClean="0"/>
              <a:t>40%. </a:t>
            </a:r>
            <a:r>
              <a:rPr lang="ru-RU" dirty="0"/>
              <a:t>Рост доли библиотек, соответствующих требованиям и нормативам ресурсного обеспечения, в общем количестве библиотек до </a:t>
            </a:r>
            <a:r>
              <a:rPr lang="ru-RU" dirty="0" smtClean="0"/>
              <a:t>30</a:t>
            </a:r>
            <a:r>
              <a:rPr lang="ru-RU" dirty="0"/>
              <a:t>%. Доля библиотек с возможностями доступа к сети «Интернет» не менее </a:t>
            </a:r>
            <a:r>
              <a:rPr lang="ru-RU" dirty="0" smtClean="0"/>
              <a:t>90</a:t>
            </a:r>
            <a:r>
              <a:rPr lang="ru-RU" dirty="0"/>
              <a:t>%. </a:t>
            </a:r>
          </a:p>
          <a:p>
            <a:pPr marL="0" indent="0" algn="just">
              <a:buNone/>
            </a:pPr>
            <a:r>
              <a:rPr lang="ru-RU" dirty="0"/>
              <a:t>Количество модернизированных библиотек не менее </a:t>
            </a:r>
            <a:r>
              <a:rPr lang="ru-RU" dirty="0" smtClean="0"/>
              <a:t>1010 </a:t>
            </a:r>
            <a:r>
              <a:rPr lang="ru-RU" dirty="0"/>
              <a:t>единиц (нарастающим итогом)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11762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Управление реализацией Стратегии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Координацию реализации Стратегии осуществляет </a:t>
            </a:r>
            <a:r>
              <a:rPr lang="ru-RU" dirty="0" smtClean="0"/>
              <a:t>МК РФ</a:t>
            </a:r>
            <a:endParaRPr lang="ru-RU" dirty="0" smtClean="0"/>
          </a:p>
          <a:p>
            <a:r>
              <a:rPr lang="ru-RU" dirty="0" smtClean="0"/>
              <a:t>Итоги мониторинга реализации Стратегии отражаются в ежегодном докладе </a:t>
            </a:r>
          </a:p>
          <a:p>
            <a:r>
              <a:rPr lang="ru-RU" dirty="0" smtClean="0"/>
              <a:t>Данные мониторинга являются основой для принятия управленческих решений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404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Рост посещаемости мероприятий библиотек увеличится в 3 раза к показателю 2019г</a:t>
            </a:r>
          </a:p>
          <a:p>
            <a:r>
              <a:rPr lang="ru-RU" dirty="0">
                <a:effectLst/>
              </a:rPr>
              <a:t>поступление новых книг в библиотечные фонды общедоступных библиотек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720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Финансовое обеспечение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effectLst/>
              </a:rPr>
              <a:t>Финансовое обеспечение реализации Стратегии предусматривается </a:t>
            </a:r>
            <a:r>
              <a:rPr lang="ru-RU" sz="2800" dirty="0" smtClean="0">
                <a:effectLst/>
              </a:rPr>
              <a:t>за счет </a:t>
            </a:r>
            <a:r>
              <a:rPr lang="ru-RU" sz="2800" dirty="0">
                <a:effectLst/>
              </a:rPr>
              <a:t>средств федерального бюджета, консолидированных бюджетов </a:t>
            </a:r>
            <a:r>
              <a:rPr lang="ru-RU" sz="2800" dirty="0" smtClean="0">
                <a:effectLst/>
              </a:rPr>
              <a:t>субъектов Российской </a:t>
            </a:r>
            <a:r>
              <a:rPr lang="ru-RU" sz="2800" dirty="0">
                <a:effectLst/>
              </a:rPr>
              <a:t>Федерации, бюджетов муниципальных образований и </a:t>
            </a:r>
            <a:r>
              <a:rPr lang="ru-RU" sz="2800" dirty="0" smtClean="0">
                <a:effectLst/>
              </a:rPr>
              <a:t>внебюджетных источников</a:t>
            </a:r>
            <a:r>
              <a:rPr lang="ru-RU" sz="2800" dirty="0">
                <a:effectLst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5880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Утвердить прилагаемую Стратегию развития библиотечного дела в</a:t>
            </a:r>
            <a:br>
              <a:rPr lang="ru-RU" dirty="0"/>
            </a:br>
            <a:r>
              <a:rPr lang="ru-RU" dirty="0"/>
              <a:t>Российской Федерации на период до 2030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780159" cy="3599316"/>
          </a:xfrm>
        </p:spPr>
        <p:txBody>
          <a:bodyPr/>
          <a:lstStyle/>
          <a:p>
            <a:pPr algn="just"/>
            <a:r>
              <a:rPr lang="ru-RU" sz="2800" dirty="0">
                <a:effectLst/>
              </a:rPr>
              <a:t>Минкультуры России совместно с заинтересованными </a:t>
            </a:r>
            <a:r>
              <a:rPr lang="ru-RU" sz="2800" dirty="0" smtClean="0">
                <a:effectLst/>
              </a:rPr>
              <a:t>федеральными органами </a:t>
            </a:r>
            <a:r>
              <a:rPr lang="ru-RU" sz="2800" dirty="0">
                <a:effectLst/>
              </a:rPr>
              <a:t>исполнительной власти в 3-месячный срок представить </a:t>
            </a:r>
            <a:r>
              <a:rPr lang="ru-RU" sz="2800" dirty="0" smtClean="0">
                <a:effectLst/>
              </a:rPr>
              <a:t>в Правительство </a:t>
            </a:r>
            <a:r>
              <a:rPr lang="ru-RU" sz="2800" dirty="0">
                <a:effectLst/>
              </a:rPr>
              <a:t>Российской Федерации проект плана мероприятий по </a:t>
            </a:r>
            <a:r>
              <a:rPr lang="ru-RU" sz="2800" dirty="0" smtClean="0">
                <a:effectLst/>
              </a:rPr>
              <a:t>реализации Стратегии</a:t>
            </a:r>
            <a:r>
              <a:rPr lang="ru-RU" sz="2800" dirty="0">
                <a:effectLst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784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Стратегия </a:t>
            </a:r>
            <a:r>
              <a:rPr lang="ru-RU" dirty="0"/>
              <a:t>развития библиотечного дела в</a:t>
            </a:r>
            <a:br>
              <a:rPr lang="ru-RU" dirty="0"/>
            </a:br>
            <a:r>
              <a:rPr lang="ru-RU" dirty="0"/>
              <a:t>Российской Федерации на период до 2030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0" y="2336873"/>
            <a:ext cx="10850879" cy="3599316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effectLst/>
              </a:rPr>
              <a:t>определяет </a:t>
            </a:r>
            <a:r>
              <a:rPr lang="ru-RU" sz="2800" dirty="0">
                <a:effectLst/>
              </a:rPr>
              <a:t>цели, задачи, стратегические приоритеты</a:t>
            </a:r>
            <a:r>
              <a:rPr lang="ru-RU" sz="2800" dirty="0" smtClean="0">
                <a:effectLst/>
              </a:rPr>
              <a:t>, основные </a:t>
            </a:r>
            <a:r>
              <a:rPr lang="ru-RU" sz="2800" dirty="0">
                <a:effectLst/>
              </a:rPr>
              <a:t>механизмы и показатели модернизации библиотек </a:t>
            </a:r>
            <a:r>
              <a:rPr lang="ru-RU" sz="2800" dirty="0" smtClean="0">
                <a:effectLst/>
              </a:rPr>
              <a:t>Российской Федерации </a:t>
            </a:r>
            <a:r>
              <a:rPr lang="ru-RU" sz="2800" dirty="0">
                <a:effectLst/>
              </a:rPr>
              <a:t>как неотъемлемой части информационного общества</a:t>
            </a:r>
            <a:r>
              <a:rPr lang="ru-RU" sz="2800" dirty="0" smtClean="0">
                <a:effectLst/>
              </a:rPr>
              <a:t>, информационного </a:t>
            </a:r>
            <a:r>
              <a:rPr lang="ru-RU" sz="2800" dirty="0">
                <a:effectLst/>
              </a:rPr>
              <a:t>пространства знаний и системы национальной безопасности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95373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1001486"/>
            <a:ext cx="9613861" cy="766354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Развитие библиотечного дела основано на следующих принципах: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2063930"/>
            <a:ext cx="11390811" cy="416269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effectLst/>
              </a:rPr>
              <a:t>сохранение российской культуры, традиционных ценностей в </a:t>
            </a:r>
            <a:r>
              <a:rPr lang="ru-RU" dirty="0" smtClean="0">
                <a:effectLst/>
              </a:rPr>
              <a:t>интересах национальной </a:t>
            </a:r>
            <a:r>
              <a:rPr lang="ru-RU" dirty="0">
                <a:effectLst/>
              </a:rPr>
              <a:t>безопасности, укрепления единства нации, политической </a:t>
            </a:r>
            <a:r>
              <a:rPr lang="ru-RU" dirty="0" smtClean="0">
                <a:effectLst/>
              </a:rPr>
              <a:t>и социальной </a:t>
            </a:r>
            <a:r>
              <a:rPr lang="ru-RU" dirty="0">
                <a:effectLst/>
              </a:rPr>
              <a:t>стабильности;</a:t>
            </a:r>
          </a:p>
          <a:p>
            <a:pPr algn="just"/>
            <a:r>
              <a:rPr lang="ru-RU" dirty="0" smtClean="0">
                <a:effectLst/>
              </a:rPr>
              <a:t>создание </a:t>
            </a:r>
            <a:r>
              <a:rPr lang="ru-RU" dirty="0">
                <a:effectLst/>
              </a:rPr>
              <a:t>условий, способствующих всестороннему духовному</a:t>
            </a:r>
            <a:r>
              <a:rPr lang="ru-RU" dirty="0" smtClean="0">
                <a:effectLst/>
              </a:rPr>
              <a:t>, нравственному</a:t>
            </a:r>
            <a:r>
              <a:rPr lang="ru-RU" dirty="0">
                <a:effectLst/>
              </a:rPr>
              <a:t>, интеллектуальному и творческому развитию детей </a:t>
            </a:r>
            <a:r>
              <a:rPr lang="ru-RU" dirty="0" smtClean="0">
                <a:effectLst/>
              </a:rPr>
              <a:t>и подростков</a:t>
            </a:r>
            <a:r>
              <a:rPr lang="ru-RU" dirty="0">
                <a:effectLst/>
              </a:rPr>
              <a:t>, воспитанию в них патриотизма, гражданственности и уважения </a:t>
            </a:r>
            <a:r>
              <a:rPr lang="ru-RU" dirty="0" smtClean="0">
                <a:effectLst/>
              </a:rPr>
              <a:t>к старшим</a:t>
            </a:r>
            <a:r>
              <a:rPr lang="ru-RU" dirty="0">
                <a:effectLst/>
              </a:rPr>
              <a:t>;</a:t>
            </a:r>
          </a:p>
          <a:p>
            <a:pPr algn="just"/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повышение </a:t>
            </a:r>
            <a:r>
              <a:rPr lang="ru-RU" dirty="0">
                <a:effectLst/>
              </a:rPr>
              <a:t>качества жизни через обеспечение прав граждан на доступ </a:t>
            </a:r>
            <a:r>
              <a:rPr lang="ru-RU" dirty="0" smtClean="0">
                <a:effectLst/>
              </a:rPr>
              <a:t>к объективной</a:t>
            </a:r>
            <a:r>
              <a:rPr lang="ru-RU" dirty="0">
                <a:effectLst/>
              </a:rPr>
              <a:t>, достоверной и безопасной информации </a:t>
            </a:r>
            <a:r>
              <a:rPr lang="ru-RU" dirty="0" smtClean="0">
                <a:effectLst/>
              </a:rPr>
              <a:t>посредством библиотечного </a:t>
            </a:r>
            <a:r>
              <a:rPr lang="ru-RU" dirty="0">
                <a:effectLst/>
              </a:rPr>
              <a:t>обслуживания;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9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библиотечного дела основано на следующих принципах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0" y="2168434"/>
            <a:ext cx="11321143" cy="391885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effectLst/>
              </a:rPr>
              <a:t>обеспечение свободы </a:t>
            </a:r>
            <a:r>
              <a:rPr lang="ru-RU" dirty="0" smtClean="0">
                <a:effectLst/>
              </a:rPr>
              <a:t>выбора, </a:t>
            </a:r>
            <a:r>
              <a:rPr lang="ru-RU" dirty="0">
                <a:effectLst/>
              </a:rPr>
              <a:t>способов и средств доступа к информации </a:t>
            </a:r>
            <a:r>
              <a:rPr lang="ru-RU" dirty="0" smtClean="0">
                <a:effectLst/>
              </a:rPr>
              <a:t>и получения </a:t>
            </a:r>
            <a:r>
              <a:rPr lang="ru-RU" dirty="0">
                <a:effectLst/>
              </a:rPr>
              <a:t>знаний в цифровом (электронном) и бумажном виде;</a:t>
            </a:r>
          </a:p>
          <a:p>
            <a:pPr algn="just"/>
            <a:r>
              <a:rPr lang="ru-RU" dirty="0" smtClean="0">
                <a:effectLst/>
              </a:rPr>
              <a:t>обеспечение </a:t>
            </a:r>
            <a:r>
              <a:rPr lang="ru-RU" dirty="0">
                <a:effectLst/>
              </a:rPr>
              <a:t>максимальной актуальности, полноты, открытости</a:t>
            </a:r>
            <a:r>
              <a:rPr lang="ru-RU" dirty="0" smtClean="0">
                <a:effectLst/>
              </a:rPr>
              <a:t>, достоверности </a:t>
            </a:r>
            <a:r>
              <a:rPr lang="ru-RU" dirty="0">
                <a:effectLst/>
              </a:rPr>
              <a:t>и доступности информации;</a:t>
            </a:r>
          </a:p>
          <a:p>
            <a:pPr algn="just"/>
            <a:r>
              <a:rPr lang="ru-RU" dirty="0" smtClean="0">
                <a:effectLst/>
              </a:rPr>
              <a:t>обеспечение </a:t>
            </a:r>
            <a:r>
              <a:rPr lang="ru-RU" dirty="0">
                <a:effectLst/>
              </a:rPr>
              <a:t>развития информационной инфраструктуры для </a:t>
            </a:r>
            <a:r>
              <a:rPr lang="ru-RU" dirty="0" smtClean="0">
                <a:effectLst/>
              </a:rPr>
              <a:t>равного      доступа </a:t>
            </a:r>
            <a:r>
              <a:rPr lang="ru-RU" dirty="0">
                <a:effectLst/>
              </a:rPr>
              <a:t>к государственным (муниципальным) услугам, информации </a:t>
            </a:r>
            <a:r>
              <a:rPr lang="ru-RU" dirty="0" smtClean="0">
                <a:effectLst/>
              </a:rPr>
              <a:t>о культурной</a:t>
            </a:r>
            <a:r>
              <a:rPr lang="ru-RU" dirty="0">
                <a:effectLst/>
              </a:rPr>
              <a:t>, духовной, научной, экономической жизни общества, </a:t>
            </a:r>
            <a:r>
              <a:rPr lang="ru-RU" dirty="0" smtClean="0">
                <a:effectLst/>
              </a:rPr>
              <a:t>пространству знаний </a:t>
            </a:r>
            <a:r>
              <a:rPr lang="ru-RU" dirty="0">
                <a:effectLst/>
              </a:rPr>
              <a:t>в электронной среде;</a:t>
            </a:r>
          </a:p>
          <a:p>
            <a:pPr algn="just"/>
            <a:r>
              <a:rPr lang="ru-RU" dirty="0" smtClean="0">
                <a:effectLst/>
              </a:rPr>
              <a:t>сохранение </a:t>
            </a:r>
            <a:r>
              <a:rPr lang="ru-RU" dirty="0">
                <a:effectLst/>
              </a:rPr>
              <a:t>и развитие библиотек как площадок офлайн коммуникаций;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135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857050" cy="1080938"/>
          </a:xfrm>
        </p:spPr>
        <p:txBody>
          <a:bodyPr/>
          <a:lstStyle/>
          <a:p>
            <a:r>
              <a:rPr lang="ru-RU" dirty="0"/>
              <a:t>Стратегия развития библиотечного дела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effectLst/>
              </a:rPr>
              <a:t>Стратегия является основой для разработки отраслевых </a:t>
            </a:r>
            <a:r>
              <a:rPr lang="ru-RU" sz="3200" dirty="0" smtClean="0">
                <a:effectLst/>
              </a:rPr>
              <a:t>документов, стратегического </a:t>
            </a:r>
            <a:r>
              <a:rPr lang="ru-RU" sz="3200" dirty="0">
                <a:effectLst/>
              </a:rPr>
              <a:t>планирования в сфере развития библиотечного дела </a:t>
            </a:r>
            <a:r>
              <a:rPr lang="ru-RU" sz="3200" dirty="0" smtClean="0">
                <a:effectLst/>
              </a:rPr>
              <a:t>в субъектах </a:t>
            </a:r>
            <a:r>
              <a:rPr lang="ru-RU" sz="3200" dirty="0">
                <a:effectLst/>
              </a:rPr>
              <a:t>Российской Федерации.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18479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развития библиотечного дела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727908" cy="3599316"/>
          </a:xfrm>
        </p:spPr>
        <p:txBody>
          <a:bodyPr/>
          <a:lstStyle/>
          <a:p>
            <a:pPr algn="just"/>
            <a:r>
              <a:rPr lang="ru-RU" dirty="0" smtClean="0"/>
              <a:t>комплексное развитие библиотечного дела, модернизация библиотечной системы</a:t>
            </a:r>
          </a:p>
          <a:p>
            <a:pPr algn="just"/>
            <a:r>
              <a:rPr lang="ru-RU" dirty="0" smtClean="0"/>
              <a:t>сохранение и пополнение библиотечных фондов</a:t>
            </a:r>
          </a:p>
          <a:p>
            <a:pPr algn="just"/>
            <a:r>
              <a:rPr lang="ru-RU" dirty="0" smtClean="0"/>
              <a:t>Расширение свободного и равного доступа граждан к информации</a:t>
            </a:r>
          </a:p>
          <a:p>
            <a:pPr algn="just"/>
            <a:r>
              <a:rPr lang="ru-RU" dirty="0" smtClean="0"/>
              <a:t>Совершенствование подготовки библиотечных кадров, внедрение информационных технологий, научного и методического обеспечения деятельности библиотек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123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8228548" cy="979778"/>
          </a:xfrm>
        </p:spPr>
        <p:txBody>
          <a:bodyPr/>
          <a:lstStyle/>
          <a:p>
            <a:r>
              <a:rPr lang="ru-RU" dirty="0" smtClean="0"/>
              <a:t>Цифровая трансформация библиотек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011680"/>
            <a:ext cx="10910788" cy="429332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Перевод основных процессов на цифровые технологии</a:t>
            </a:r>
          </a:p>
          <a:p>
            <a:pPr algn="just"/>
            <a:r>
              <a:rPr lang="ru-RU" dirty="0" smtClean="0"/>
              <a:t>Формирование цифровой среды, ориентированной на потребности разных групп населения</a:t>
            </a:r>
          </a:p>
          <a:p>
            <a:pPr algn="just"/>
            <a:r>
              <a:rPr lang="ru-RU" dirty="0" smtClean="0"/>
              <a:t>Выравнивание ситуации по активности и уровню </a:t>
            </a:r>
            <a:r>
              <a:rPr lang="ru-RU" dirty="0" err="1" smtClean="0"/>
              <a:t>цифровизации</a:t>
            </a:r>
            <a:r>
              <a:rPr lang="ru-RU" dirty="0" smtClean="0"/>
              <a:t> по сравнению с другими учреждениями культуры и науки</a:t>
            </a:r>
          </a:p>
          <a:p>
            <a:pPr algn="just"/>
            <a:r>
              <a:rPr lang="ru-RU" dirty="0" smtClean="0"/>
              <a:t>Формирование у </a:t>
            </a:r>
            <a:r>
              <a:rPr lang="en-US" dirty="0" smtClean="0"/>
              <a:t>IT-</a:t>
            </a:r>
            <a:r>
              <a:rPr lang="ru-RU" dirty="0" smtClean="0"/>
              <a:t>сообщества </a:t>
            </a:r>
            <a:r>
              <a:rPr lang="ru-RU" dirty="0" smtClean="0">
                <a:effectLst/>
              </a:rPr>
              <a:t>отношения </a:t>
            </a:r>
            <a:r>
              <a:rPr lang="ru-RU" dirty="0">
                <a:effectLst/>
              </a:rPr>
              <a:t>к библиотеке как </a:t>
            </a:r>
            <a:r>
              <a:rPr lang="ru-RU" dirty="0" smtClean="0">
                <a:effectLst/>
              </a:rPr>
              <a:t>к равноправному </a:t>
            </a:r>
            <a:r>
              <a:rPr lang="ru-RU" dirty="0">
                <a:effectLst/>
              </a:rPr>
              <a:t>и перспективному партнеру, встраивание библиотек в </a:t>
            </a:r>
            <a:r>
              <a:rPr lang="ru-RU" dirty="0" smtClean="0">
                <a:effectLst/>
              </a:rPr>
              <a:t>цифровую   среду</a:t>
            </a:r>
            <a:r>
              <a:rPr lang="ru-RU" dirty="0">
                <a:effectLst/>
              </a:rPr>
              <a:t>.</a:t>
            </a:r>
          </a:p>
          <a:p>
            <a:pPr algn="just"/>
            <a:r>
              <a:rPr lang="ru-RU" dirty="0" smtClean="0"/>
              <a:t>Наряду с традиционными печатными изданиями должно осуществляться пополнение библиотечных фондов электронными документами, российскими и зарубежными удаленными информационными ресурсами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58241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631</TotalTime>
  <Words>1152</Words>
  <Application>Microsoft Office PowerPoint</Application>
  <PresentationFormat>Широкоэкранный</PresentationFormat>
  <Paragraphs>105</Paragraphs>
  <Slides>23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Trebuchet MS</vt:lpstr>
      <vt:lpstr>Берлин</vt:lpstr>
      <vt:lpstr>«Стратегия развития библиотечного дела в России до 2030 года» </vt:lpstr>
      <vt:lpstr>Утвердить прилагаемую Стратегию развития библиотечного дела в Российской Федерации на период до 2030 года</vt:lpstr>
      <vt:lpstr>Утвердить прилагаемую Стратегию развития библиотечного дела в Российской Федерации на период до 2030 года</vt:lpstr>
      <vt:lpstr>Стратегия развития библиотечного дела в Российской Федерации на период до 2030 года</vt:lpstr>
      <vt:lpstr>Развитие библиотечного дела основано на следующих принципах: </vt:lpstr>
      <vt:lpstr>Развитие библиотечного дела основано на следующих принципах</vt:lpstr>
      <vt:lpstr>Стратегия развития библиотечного дела</vt:lpstr>
      <vt:lpstr>Стратегия развития библиотечного дела</vt:lpstr>
      <vt:lpstr>Цифровая трансформация библиотек</vt:lpstr>
      <vt:lpstr>Мировые тенденции</vt:lpstr>
      <vt:lpstr>«Национальная электронная библиотека» </vt:lpstr>
      <vt:lpstr>«Национальная электронная библиотека</vt:lpstr>
      <vt:lpstr>Цели и задачи Стратегии</vt:lpstr>
      <vt:lpstr>Сценарии развития</vt:lpstr>
      <vt:lpstr>Презентация PowerPoint</vt:lpstr>
      <vt:lpstr>Базовый сценарий</vt:lpstr>
      <vt:lpstr>Инновационный сценарий</vt:lpstr>
      <vt:lpstr>Реализация Стратегии</vt:lpstr>
      <vt:lpstr>2 этапа реализации Стратегии</vt:lpstr>
      <vt:lpstr>2 этапа реализации Стратегии</vt:lpstr>
      <vt:lpstr>Управление реализацией Стратегии </vt:lpstr>
      <vt:lpstr>Ожидаемые результаты</vt:lpstr>
      <vt:lpstr>Финансовое обеспечение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библиотек</dc:title>
  <dc:creator>Semsvet</dc:creator>
  <cp:lastModifiedBy>Semsvet</cp:lastModifiedBy>
  <cp:revision>58</cp:revision>
  <dcterms:created xsi:type="dcterms:W3CDTF">2021-03-18T01:01:57Z</dcterms:created>
  <dcterms:modified xsi:type="dcterms:W3CDTF">2021-04-06T06:22:07Z</dcterms:modified>
</cp:coreProperties>
</file>