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8" r:id="rId2"/>
    <p:sldId id="275" r:id="rId3"/>
    <p:sldId id="260" r:id="rId4"/>
    <p:sldId id="261" r:id="rId5"/>
    <p:sldId id="271" r:id="rId6"/>
    <p:sldId id="259" r:id="rId7"/>
    <p:sldId id="262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7" r:id="rId16"/>
    <p:sldId id="278" r:id="rId17"/>
    <p:sldId id="279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ia.ru/text/category/hudozhestvennaya_literatura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ia.ru/user/profile/aliya898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ia.ru/text/category/informatcionnaya_kulmztura/" TargetMode="External"/><Relationship Id="rId2" Type="http://schemas.openxmlformats.org/officeDocument/2006/relationships/hyperlink" Target="https://pandia.ru/text/category/buklet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nlib.sakha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ia.ru/text/category/intellektualmznij_produkt/" TargetMode="External"/><Relationship Id="rId2" Type="http://schemas.openxmlformats.org/officeDocument/2006/relationships/hyperlink" Target="https://pandia.ru/user/profile/aliya89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ndia.ru/text/category/novie_tehnologii/" TargetMode="External"/><Relationship Id="rId4" Type="http://schemas.openxmlformats.org/officeDocument/2006/relationships/hyperlink" Target="https://pandia.ru/text/category/innovatcionnaya_deyatelmznostmz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ia.ru/text/category/bazi_dannih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Справочно-библиографическое и информационное обслуживание в современных условиях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2 апреля 2021 года</a:t>
            </a:r>
          </a:p>
          <a:p>
            <a:r>
              <a:rPr lang="ru-RU" dirty="0" err="1" smtClean="0"/>
              <a:t>Олекминск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Новое в издательской деятельности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1800" dirty="0"/>
              <a:t>В контексте переосмысления деятельности по поддержке и продвижению чтения, поиска их инновационных форм необходимо учитывать возможности библиографии и использовать библиографические средства продвижения чтения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800" dirty="0">
                <a:solidFill>
                  <a:srgbClr val="FF0000"/>
                </a:solidFill>
              </a:rPr>
              <a:t>Для библиотек важным коммуникативным средством является издание библиографических пособий. </a:t>
            </a:r>
            <a:r>
              <a:rPr lang="ru-RU" sz="1800" dirty="0"/>
              <a:t>Неуклонно увеличивающийся поток информации делает отбор, оценку, представление и продвижение нужной информации жизненно необходимыми. Тематику информационно-библиографической продукции библиотек определяют информационные запросы пользователей, приоритетные направления и программы, по которым работают библиотеки: краеведение, рекомендации новинок </a:t>
            </a:r>
            <a:r>
              <a:rPr lang="ru-RU" sz="1800" u="sng" dirty="0">
                <a:hlinkClick r:id="rId2" tooltip="Художественная литература"/>
              </a:rPr>
              <a:t>художественной литературы</a:t>
            </a:r>
            <a:r>
              <a:rPr lang="ru-RU" sz="1800" dirty="0"/>
              <a:t>, актуальные проблемы конкретных социальных групп.</a:t>
            </a:r>
          </a:p>
          <a:p>
            <a:pPr algn="just"/>
            <a:r>
              <a:rPr lang="ru-RU" sz="1800" dirty="0"/>
              <a:t>Сегодня библиотеки особое внимание уделяют составительской деятельности, особенно созданию</a:t>
            </a:r>
            <a:r>
              <a:rPr lang="ru-RU" sz="1800" b="1" dirty="0"/>
              <a:t> инновационных форм представления материала.</a:t>
            </a:r>
            <a:r>
              <a:rPr lang="ru-RU" sz="1800" dirty="0"/>
              <a:t> К ним можно отнести библиографические пособия малых форм: </a:t>
            </a:r>
            <a:r>
              <a:rPr lang="ru-RU" sz="1800" b="1" dirty="0"/>
              <a:t>закладки, буклеты, </a:t>
            </a:r>
            <a:r>
              <a:rPr lang="ru-RU" sz="1800" b="1" dirty="0" err="1"/>
              <a:t>флаеры</a:t>
            </a:r>
            <a:r>
              <a:rPr lang="ru-RU" sz="1800" dirty="0"/>
              <a:t>. </a:t>
            </a:r>
            <a:r>
              <a:rPr lang="ru-RU" sz="1800" dirty="0">
                <a:solidFill>
                  <a:srgbClr val="FF0000"/>
                </a:solidFill>
              </a:rPr>
              <a:t>Новизна – в большей информативности: наряду с печатными источниками указываются виртуальные адреса, включается дополнительная фактографическая информация.</a:t>
            </a:r>
          </a:p>
          <a:p>
            <a:pPr algn="just"/>
            <a:endParaRPr lang="ru-RU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Тематические дайджесты и досье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 Несмотря на то, что дайджест широко распространен в издательском деле, он успешно используется в библиографической деятельности. Дайджест содержит фрагменты текстов многих документов (цитаты, выдержки, статистические таблицы, конспекты, рефераты), выбранные по определенной теме, не обеспеченной обобщающими публикациями и находящиеся в сфере интересов пользователей. По способу предоставления материала дайджесты наиболее подходят для публичных библиотек. Как нельзя лучше, они соответствуют тенденции усиления </a:t>
            </a:r>
            <a:r>
              <a:rPr lang="ru-RU" sz="2000" dirty="0" smtClean="0"/>
              <a:t>предоставления </a:t>
            </a:r>
            <a:r>
              <a:rPr lang="ru-RU" sz="2000" dirty="0"/>
              <a:t>фактографической информации в </a:t>
            </a:r>
            <a:r>
              <a:rPr lang="ru-RU" sz="2000" dirty="0" smtClean="0"/>
              <a:t>изданиях (Биобиблиографический дайджест «Корнилов Федор Григорьевич (1879-1939)»).</a:t>
            </a:r>
            <a:endParaRPr lang="ru-RU" sz="2000" dirty="0"/>
          </a:p>
          <a:p>
            <a:pPr algn="just"/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/>
              <a:t>Информационно-библиографическая ориентация библиотек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algn="just" fontAlgn="base"/>
            <a:r>
              <a:rPr lang="ru-RU" dirty="0"/>
              <a:t>Проблемы многих библиотек сегодня напрямую связаны с социально-экономическими условиями, которые заставляют их искать свою нишу в культурной и информационной среде, брать на себя порой несвойственные библиотекам функции, своевременно реагировать на потребности пользователей. В стремлении быть эффективной, библиотека должна меняться вместе с обществом. Уже создаются новые модели обслуживания, внедряются новые идеи. Библиотеки сегодня пользуются правом, учитывая местные условия, состав населения и др. факторы, создавать свой собственный уникальный профиль:</a:t>
            </a:r>
          </a:p>
          <a:p>
            <a:pPr algn="just" fontAlgn="base"/>
            <a:r>
              <a:rPr lang="ru-RU" dirty="0"/>
              <a:t>- </a:t>
            </a:r>
            <a:r>
              <a:rPr lang="ru-RU" dirty="0">
                <a:solidFill>
                  <a:srgbClr val="FF0000"/>
                </a:solidFill>
              </a:rPr>
              <a:t>с учетом отраслевого и жанрового профиля</a:t>
            </a:r>
            <a:r>
              <a:rPr lang="ru-RU" dirty="0"/>
              <a:t>: библиотека – центр возрождения народной культуры, библиотека – центр национальных культур, библиотека экологического воспитания, библиотека эстетического просвещения, библиотека – центр правовой, деловой информации, фольклорные и исторические библиотеки;</a:t>
            </a:r>
          </a:p>
          <a:p>
            <a:pPr algn="just" fontAlgn="base"/>
            <a:r>
              <a:rPr lang="ru-RU" dirty="0"/>
              <a:t>- </a:t>
            </a:r>
            <a:r>
              <a:rPr lang="ru-RU" dirty="0">
                <a:solidFill>
                  <a:srgbClr val="FF0000"/>
                </a:solidFill>
              </a:rPr>
              <a:t>с учетом новых типов и видов изданий: </a:t>
            </a:r>
            <a:r>
              <a:rPr lang="ru-RU" dirty="0"/>
              <a:t>библиотека периодики, библиотека поэтической литературы;</a:t>
            </a:r>
          </a:p>
          <a:p>
            <a:pPr algn="just" fontAlgn="base"/>
            <a:r>
              <a:rPr lang="ru-RU" dirty="0"/>
              <a:t>- </a:t>
            </a:r>
            <a:r>
              <a:rPr lang="ru-RU" dirty="0">
                <a:solidFill>
                  <a:srgbClr val="FF0000"/>
                </a:solidFill>
              </a:rPr>
              <a:t>с учетом функциональной направленности: </a:t>
            </a:r>
            <a:r>
              <a:rPr lang="ru-RU" dirty="0"/>
              <a:t>библиотека – молодежный центр, библиотека-игротека, библиотека – выставочный зал или галерея, библиотека – центр досуга, библиотека-театр, библиотека-музей. </a:t>
            </a:r>
            <a:endParaRPr lang="ru-RU" dirty="0" smtClean="0"/>
          </a:p>
          <a:p>
            <a:pPr algn="just" fontAlgn="base"/>
            <a:r>
              <a:rPr lang="ru-RU" dirty="0" smtClean="0"/>
              <a:t>Наряду </a:t>
            </a:r>
            <a:r>
              <a:rPr lang="ru-RU" dirty="0"/>
              <a:t>с вышеперечисленными, могут существовать </a:t>
            </a:r>
            <a:r>
              <a:rPr lang="ru-RU" b="1" dirty="0"/>
              <a:t>библиотека – энциклопедический центр, библиотека справочной и библиографической информации</a:t>
            </a:r>
            <a:r>
              <a:rPr lang="ru-RU" dirty="0"/>
              <a:t>, </a:t>
            </a:r>
            <a:r>
              <a:rPr lang="ru-RU" b="1" dirty="0"/>
              <a:t>библиотека – информационно-библиографический центр </a:t>
            </a:r>
            <a:r>
              <a:rPr lang="ru-RU" dirty="0"/>
              <a:t>или </a:t>
            </a:r>
            <a:r>
              <a:rPr lang="ru-RU" b="1" dirty="0"/>
              <a:t>библиотека – информационное агентство,</a:t>
            </a:r>
            <a:r>
              <a:rPr lang="ru-RU" dirty="0"/>
              <a:t> выполняющая функции по производству, сбору, переработке и распространению библиографической информации. </a:t>
            </a:r>
            <a:r>
              <a:rPr lang="ru-RU" dirty="0">
                <a:solidFill>
                  <a:srgbClr val="FF0000"/>
                </a:solidFill>
              </a:rPr>
              <a:t>К примеру, в Карелии на базе одной из публичных библиотек функционирует информационное агентство «Открытый мир».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Выводы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sz="2600" dirty="0" smtClean="0"/>
              <a:t>«Библиографическая </a:t>
            </a:r>
            <a:r>
              <a:rPr lang="ru-RU" sz="2600" dirty="0"/>
              <a:t>деятельность – самая творческая, самая актуальная, поэтому должна совершенствоваться за счет </a:t>
            </a:r>
            <a:r>
              <a:rPr lang="ru-RU" sz="2600" dirty="0" err="1"/>
              <a:t>креативных</a:t>
            </a:r>
            <a:r>
              <a:rPr lang="ru-RU" sz="2600" dirty="0"/>
              <a:t> направлений и инновационных форм предоставления информации. Важно понимать, что информационное обслуживание является стратегическим процессом, «видимым» для конечных пользователей, которые по уровню информационного обслуживания судят о полезности библиотеки в </a:t>
            </a:r>
            <a:r>
              <a:rPr lang="ru-RU" sz="2600" dirty="0" smtClean="0"/>
              <a:t>целом».</a:t>
            </a:r>
          </a:p>
          <a:p>
            <a:pPr algn="r"/>
            <a:r>
              <a:rPr lang="ru-RU" sz="1900" b="1" dirty="0" smtClean="0">
                <a:solidFill>
                  <a:srgbClr val="FF0000"/>
                </a:solidFill>
                <a:hlinkClick r:id="rId2"/>
              </a:rPr>
              <a:t>Мария Пичугина</a:t>
            </a:r>
            <a:r>
              <a:rPr lang="ru-RU" sz="1900" b="1" dirty="0" smtClean="0">
                <a:solidFill>
                  <a:srgbClr val="FF0000"/>
                </a:solidFill>
              </a:rPr>
              <a:t> </a:t>
            </a:r>
            <a:r>
              <a:rPr lang="ru-RU" sz="1900" dirty="0" smtClean="0">
                <a:solidFill>
                  <a:srgbClr val="FF0000"/>
                </a:solidFill>
              </a:rPr>
              <a:t>зав. Сектором научной информации по культуре, искусству, образованию, филологии Самарской ОУНБ</a:t>
            </a:r>
            <a:br>
              <a:rPr lang="ru-RU" sz="1900" dirty="0" smtClean="0">
                <a:solidFill>
                  <a:srgbClr val="FF0000"/>
                </a:solidFill>
              </a:rPr>
            </a:br>
            <a:endParaRPr lang="ru-RU" sz="19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>ГБУК НАО «Ненецкая центральная библиотека имени А.И. </a:t>
            </a:r>
            <a:r>
              <a:rPr lang="ru-RU" sz="2200" dirty="0" err="1" smtClean="0"/>
              <a:t>Пичкова</a:t>
            </a:r>
            <a:r>
              <a:rPr lang="ru-RU" sz="2200" dirty="0" smtClean="0"/>
              <a:t>» Библиографический отдел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Библиотека заинтересована в продвижении чтения  в виртуальном пространстве. Это достигается следующим образом: - создание Web-сайта, - PR-деятельность (разработка своего фирменного знака, рекламные буклеты о библиотеке, о людях, работающих в библиотеке, информация о грядущих мероприятиях), - реклама в социальной сети «</a:t>
            </a:r>
            <a:r>
              <a:rPr lang="ru-RU" dirty="0" err="1" smtClean="0"/>
              <a:t>ВКонтакте</a:t>
            </a:r>
            <a:r>
              <a:rPr lang="ru-RU" dirty="0" smtClean="0"/>
              <a:t>», - создание </a:t>
            </a:r>
            <a:r>
              <a:rPr lang="ru-RU" dirty="0" err="1" smtClean="0"/>
              <a:t>он-лайнового</a:t>
            </a:r>
            <a:r>
              <a:rPr lang="ru-RU" dirty="0" smtClean="0"/>
              <a:t> клуба, - новые  формы работы – </a:t>
            </a:r>
            <a:r>
              <a:rPr lang="ru-RU" dirty="0" err="1" smtClean="0"/>
              <a:t>видеочасы</a:t>
            </a:r>
            <a:r>
              <a:rPr lang="ru-RU" dirty="0" smtClean="0"/>
              <a:t>, </a:t>
            </a:r>
            <a:r>
              <a:rPr lang="ru-RU" dirty="0" err="1" smtClean="0"/>
              <a:t>медиапутешествия</a:t>
            </a:r>
            <a:r>
              <a:rPr lang="ru-RU" dirty="0" smtClean="0"/>
              <a:t>, </a:t>
            </a:r>
            <a:r>
              <a:rPr lang="ru-RU" dirty="0" err="1" smtClean="0"/>
              <a:t>медиакалейдоскопы</a:t>
            </a:r>
            <a:r>
              <a:rPr lang="ru-RU" dirty="0" smtClean="0"/>
              <a:t>, электронные презентации, которые поднимают престиж библиотечных мероприятий, - создание </a:t>
            </a:r>
            <a:r>
              <a:rPr lang="ru-RU" dirty="0" err="1" smtClean="0"/>
              <a:t>медиапрезентаций</a:t>
            </a:r>
            <a:r>
              <a:rPr lang="ru-RU" dirty="0" smtClean="0"/>
              <a:t> и </a:t>
            </a:r>
            <a:r>
              <a:rPr lang="ru-RU" dirty="0" err="1" smtClean="0"/>
              <a:t>буктрейлеров</a:t>
            </a:r>
            <a:r>
              <a:rPr lang="ru-RU" dirty="0" smtClean="0"/>
              <a:t>, - открытие читальных залов удаленного доступа. </a:t>
            </a:r>
            <a:r>
              <a:rPr lang="ru-RU" dirty="0" err="1" smtClean="0"/>
              <a:t>Н-р</a:t>
            </a:r>
            <a:r>
              <a:rPr lang="ru-RU" dirty="0" smtClean="0"/>
              <a:t>: Удаленный электронный читальный зал Ненецкого регионального центра доступа к ресурсам Президентской библиотеки имени Б.Н. Ельцина.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МУК «ЦБС» г. Кемерово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 fontAlgn="base"/>
            <a:r>
              <a:rPr lang="ru-RU" dirty="0" smtClean="0"/>
              <a:t>Библиографические службы могут и должны участвовать в формировании комфортной библиотечной среды. Одно из направлений – создание системы навигации в библиотеке, максимально адаптированной к потребностям пользователя. Этому посвящен один из проектов «</a:t>
            </a:r>
            <a:r>
              <a:rPr lang="ru-RU" b="1" dirty="0" smtClean="0"/>
              <a:t>Информационный супермаркет». </a:t>
            </a:r>
            <a:r>
              <a:rPr lang="ru-RU" dirty="0" smtClean="0"/>
              <a:t>Библиографам предлагается расширить рамки проекта: обновить и технически усовершенствовать информацию у каталогов и картотек; разработать устойчивый алгоритм поиска информации (плакаты, </a:t>
            </a:r>
            <a:r>
              <a:rPr lang="ru-RU" u="sng" dirty="0" smtClean="0">
                <a:hlinkClick r:id="rId2" tooltip="Буклет"/>
              </a:rPr>
              <a:t>буклеты</a:t>
            </a:r>
            <a:r>
              <a:rPr lang="ru-RU" dirty="0" smtClean="0"/>
              <a:t>, закладки, электронные продукты, напр., визуальные – презентации); организовать </a:t>
            </a:r>
            <a:r>
              <a:rPr lang="ru-RU" dirty="0" err="1" smtClean="0"/>
              <a:t>промо-акции</a:t>
            </a:r>
            <a:r>
              <a:rPr lang="ru-RU" dirty="0" smtClean="0"/>
              <a:t> с рекламой собственных продуктов и услуг; проводить уроки </a:t>
            </a:r>
            <a:r>
              <a:rPr lang="ru-RU" u="sng" dirty="0" smtClean="0">
                <a:hlinkClick r:id="rId3" tooltip="Информационная культура"/>
              </a:rPr>
              <a:t>информационной культуры</a:t>
            </a:r>
            <a:r>
              <a:rPr lang="ru-RU" dirty="0" smtClean="0"/>
              <a:t> для формирования навыков «самообслуживания» в поиске информации; предоставлять регулярные наглядные информации о книжных новинках, выставках, услугах и др.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ТЕХНОЛОГИЯ РАБОТЫ</a:t>
            </a:r>
            <a:br>
              <a:rPr lang="ru-RU" sz="1800" dirty="0" smtClean="0"/>
            </a:br>
            <a:r>
              <a:rPr lang="ru-RU" sz="1800" dirty="0" smtClean="0"/>
              <a:t>КОРПОРАТИВНОЙ ВИРТУАЛЬНОЙ СПРАВОЧНОЙ СЛУЖБЫ</a:t>
            </a:r>
            <a:br>
              <a:rPr lang="ru-RU" sz="1800" dirty="0" smtClean="0"/>
            </a:br>
            <a:r>
              <a:rPr lang="ru-RU" sz="1800" dirty="0" smtClean="0"/>
              <a:t>БИБЛИОТЕК РЕСПУБЛИКИ САХА (ЯКУТИЯ)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/>
              <a:t>Важным условием развития образования, науки, производства и культуры является возможность оперативного, беспрепятственного получения необходимой информации. Развитие технологии виртуального справочно-библиографического обслуживания в библиотеках республики дает возможность расширить круг пользователей, информационную базу справочно-библиографического обслуживания, что позволяет восполнить существующие информационные пробелы. </a:t>
            </a:r>
            <a:r>
              <a:rPr lang="ru-RU" sz="2000" dirty="0" smtClean="0">
                <a:solidFill>
                  <a:srgbClr val="FF0000"/>
                </a:solidFill>
              </a:rPr>
              <a:t>Наиболее важным является то, что виртуальное справочно-библиографическое обслуживание в библиотеках осуществляется в рамках выполнения государственной услуги «Предоставление доступа к справочно-поисковому аппарату библиотек, базам данных».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«Корпоративная виртуальная справочная служба библиотек РС (Я)»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 smtClean="0"/>
              <a:t>С 2004 года, в Национальной библиотеке РС (Я) (НБ РС (Я) (</a:t>
            </a:r>
            <a:r>
              <a:rPr lang="ru-RU" sz="1800" dirty="0" smtClean="0">
                <a:hlinkClick r:id="rId2"/>
              </a:rPr>
              <a:t>http://nlib.sakha.ru/</a:t>
            </a:r>
            <a:r>
              <a:rPr lang="ru-RU" sz="1800" dirty="0" smtClean="0"/>
              <a:t>) успешно реализуется виртуальное справочно-библиографическое обслуживание, а с 2010 года виртуальное обслуживание производится в рамках проекта http://nlib.sakha.ru/vs/ </a:t>
            </a:r>
            <a:r>
              <a:rPr lang="ru-RU" sz="1800" dirty="0" smtClean="0">
                <a:solidFill>
                  <a:srgbClr val="FF0000"/>
                </a:solidFill>
              </a:rPr>
              <a:t>«Корпоративная виртуальная справочная служба библиотек РС (Я)» </a:t>
            </a:r>
            <a:r>
              <a:rPr lang="ru-RU" sz="1800" dirty="0" smtClean="0"/>
              <a:t>(далее КВССБ РС (Я)), организатором которой является Национальная библиотека РС (Я).</a:t>
            </a:r>
          </a:p>
          <a:p>
            <a:pPr algn="just"/>
            <a:r>
              <a:rPr lang="ru-RU" sz="1800" dirty="0" smtClean="0"/>
              <a:t> Справочно-библиографическое обслуживание в удаленном режиме направлено на выявление качественной информации в Интернете и обеспечение доступа к ней, предоставление новых услуг библиотек для пользователей в сетевой среде, предоставление равных условий доступа к информации всех категорий пользователей, в т.ч., для людей с ограниченными возможностями.</a:t>
            </a:r>
          </a:p>
          <a:p>
            <a:pPr algn="just"/>
            <a:endParaRPr lang="ru-RU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Используя современные возможности технического обеспечения, работники библиотеки могут по-новому представить традиционные формы СБО и культурно-просветительской работы:</a:t>
            </a:r>
          </a:p>
          <a:p>
            <a:pPr lvl="0" algn="just"/>
            <a:r>
              <a:rPr lang="ru-RU" dirty="0" smtClean="0"/>
              <a:t>уменьшились сроки выполнения тематических и фактографических справок;</a:t>
            </a:r>
          </a:p>
          <a:p>
            <a:pPr lvl="0" algn="just"/>
            <a:r>
              <a:rPr lang="ru-RU" dirty="0" smtClean="0"/>
              <a:t>появилась возможность использовать анимационные эффекты;</a:t>
            </a:r>
          </a:p>
          <a:p>
            <a:pPr lvl="0" algn="just"/>
            <a:r>
              <a:rPr lang="ru-RU" dirty="0" smtClean="0"/>
              <a:t>нетрадиционная подача материала привлекает пользователей;</a:t>
            </a:r>
          </a:p>
          <a:p>
            <a:pPr lvl="0" algn="just"/>
            <a:r>
              <a:rPr lang="ru-RU" dirty="0" smtClean="0"/>
              <a:t>наглядность;</a:t>
            </a:r>
          </a:p>
          <a:p>
            <a:pPr lvl="0" algn="just"/>
            <a:r>
              <a:rPr lang="ru-RU" dirty="0" smtClean="0"/>
              <a:t>создателями информационных продуктов могут выступать сами пользователи;</a:t>
            </a:r>
          </a:p>
          <a:p>
            <a:pPr lvl="0" algn="just"/>
            <a:r>
              <a:rPr lang="ru-RU" dirty="0" smtClean="0"/>
              <a:t>на сайте библиотеки любой заинтересованный человек может найти  информацию, которая раньше была недоступна для основной массы потребителей информации.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С-3\Downloads\рис4.jpe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785794"/>
            <a:ext cx="692948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sz="2000" dirty="0" smtClean="0"/>
              <a:t>На сегодняшний день спектр предлагаемых библиотечных услуг широк и разнообразен, однако современный уровень информационного и технологического развития общества и быстро меняющиеся потребности людей ставят библиотеку перед необходимостью искать новые подходы к библиотечному обслуживанию, сочетать традиционное и новаторское, привычное и революционное. </a:t>
            </a:r>
          </a:p>
          <a:p>
            <a:pPr algn="just"/>
            <a:r>
              <a:rPr lang="ru-RU" sz="2000" dirty="0" smtClean="0"/>
              <a:t>Одним из вариантов реагирования библиотек на происходящие изменения в обществе является внедрение в информационно-библиотечные услуги виртуального обслуживания, которое органично дополняет традиционное. Такая форма обслуживания позволяет расширить круг пользователей библиотеки за счет привлечения сторонних или удаленных абонентов.</a:t>
            </a:r>
          </a:p>
          <a:p>
            <a:pPr algn="just"/>
            <a:r>
              <a:rPr lang="ru-RU" sz="2000" dirty="0" smtClean="0"/>
              <a:t>Основными источниками поиска ответов в современных библиотеках являются, прежде всего, электронные ресурсы библиотеки (электронные каталог и картотека статей, другие электронные базы данных). Они дают возможность ответить на вопрос о наличии тех или иных документов в фонде библиотеки (адресные запросы), быстро выполнить тематическую справку (подбор литературы по определенной теме). </a:t>
            </a:r>
            <a:endParaRPr lang="ru-RU" sz="2000" dirty="0"/>
          </a:p>
        </p:txBody>
      </p:sp>
      <p:pic>
        <p:nvPicPr>
          <p:cNvPr id="4" name="Рисунок 3" descr="C:\Users\ПС-3\Downloads\4bcbacc0b0f3e3c114ee3d4e8c01ae14рис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9"/>
            <a:ext cx="750099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 smtClean="0"/>
              <a:t>Поиск новых форм библиотечного сервиса, дополняет и расширяет возможности информационного обслуживания на более высоком технологическом уровне, отвечающем современным тенденциям в библиотечном обслуживании. Но, как и прежде, основной целью для читателя остается получение информации там и тогда, где и когда ему это нужно и удобно.</a:t>
            </a:r>
          </a:p>
          <a:p>
            <a:pPr algn="just"/>
            <a:r>
              <a:rPr lang="ru-RU" sz="1800" dirty="0" smtClean="0"/>
              <a:t>Современный этап библиографии - информационный. Поиск, освоение и систематизация новых ресурсов осуществляются библиографом на базе новых технологий. Благодаря творческому потенциалу библиографа и мастерству библиографической интерпретации инноваций из различных сфер деятельности, массовая работа библиотек получает новое развитие. Ориентируясь на потребности общества, современные библиографы изучают и внедряют новые формы работы и услуг, совершенствуют направления деятельности, реализуют на практике </a:t>
            </a:r>
            <a:r>
              <a:rPr lang="ru-RU" sz="1800" dirty="0" err="1" smtClean="0"/>
              <a:t>креативные</a:t>
            </a:r>
            <a:r>
              <a:rPr lang="ru-RU" sz="1800" dirty="0" smtClean="0"/>
              <a:t> идеи.</a:t>
            </a:r>
          </a:p>
          <a:p>
            <a:pPr algn="just"/>
            <a:endParaRPr lang="ru-RU" sz="1800" dirty="0"/>
          </a:p>
        </p:txBody>
      </p:sp>
      <p:pic>
        <p:nvPicPr>
          <p:cNvPr id="4" name="Рисунок 3" descr="C:\Users\ПС-3\Downloads\4bcbacc0b0f3e3c114ee3d4e8c01ae14рис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9"/>
            <a:ext cx="750099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тенденции современных процессов обслуживания пользователей в библиотеках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 algn="just"/>
            <a:r>
              <a:rPr lang="ru-RU" dirty="0" smtClean="0"/>
              <a:t>внедрение технологий электронной доставки документов (ЭДД);</a:t>
            </a:r>
          </a:p>
          <a:p>
            <a:pPr lvl="0" algn="just"/>
            <a:r>
              <a:rPr lang="ru-RU" dirty="0" smtClean="0"/>
              <a:t>развитие дополнительной сервисной функции – предоставления пользователям интернета возможности удаленного заказа издания и его доставки;</a:t>
            </a:r>
          </a:p>
          <a:p>
            <a:pPr lvl="0" algn="just"/>
            <a:r>
              <a:rPr lang="ru-RU" dirty="0" smtClean="0"/>
              <a:t>распространения виртуального СБО;</a:t>
            </a:r>
          </a:p>
          <a:p>
            <a:pPr lvl="0" algn="just"/>
            <a:r>
              <a:rPr lang="ru-RU" dirty="0" smtClean="0"/>
              <a:t>совершенствование обслуживания путем создания, поддержки и использования электронных библиотек, цифровых коллекций, электронных хранилищ  как собственной продукции, так и заимствованных из интернета;</a:t>
            </a:r>
          </a:p>
          <a:p>
            <a:pPr lvl="0" algn="just"/>
            <a:r>
              <a:rPr lang="ru-RU" dirty="0" smtClean="0"/>
              <a:t>обеспечение доступа к получаемым электронным ресурсам в рамках подписных и лицензионных контактов в стенах библиотеки и через удаленный доступ и т. 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С-3\Downloads\биб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470390"/>
            <a:ext cx="5940425" cy="5917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sz="1600" dirty="0" err="1" smtClean="0"/>
              <a:t>Креативные</a:t>
            </a:r>
            <a:r>
              <a:rPr lang="ru-RU" sz="1600" dirty="0" smtClean="0"/>
              <a:t> направления в работе библиографа как драйвер библиографических инноваций</a:t>
            </a:r>
            <a:br>
              <a:rPr lang="ru-RU" sz="1600" dirty="0" smtClean="0"/>
            </a:br>
            <a:r>
              <a:rPr lang="ru-RU" sz="1600" b="1" dirty="0" smtClean="0">
                <a:hlinkClick r:id="rId2"/>
              </a:rPr>
              <a:t>Мария Пичугина</a:t>
            </a:r>
            <a:r>
              <a:rPr lang="ru-RU" sz="1600" b="1" dirty="0" smtClean="0"/>
              <a:t> </a:t>
            </a:r>
            <a:r>
              <a:rPr lang="ru-RU" sz="1600" dirty="0" smtClean="0"/>
              <a:t>зав. Сектором научной информации по культуре, искусству, образованию, филологии Самарской ОУНБ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1600" dirty="0" smtClean="0"/>
              <a:t>«Что нового можно внести в работу библиографа сегодня, используя традиционные формы библиотечного обслуживания? Драйвером каких </a:t>
            </a:r>
            <a:r>
              <a:rPr lang="ru-RU" sz="1600" dirty="0" err="1" smtClean="0"/>
              <a:t>креативных</a:t>
            </a:r>
            <a:r>
              <a:rPr lang="ru-RU" sz="1600" dirty="0" smtClean="0"/>
              <a:t> направлений в работе библиографа стали инновации? Какие идеи появились, какой опыт уже наработан? Какие инновации можно позаимствовать библиографу из других сфер деятельности?</a:t>
            </a:r>
          </a:p>
          <a:p>
            <a:pPr algn="just"/>
            <a:r>
              <a:rPr lang="ru-RU" sz="1700" dirty="0" smtClean="0"/>
              <a:t>Инновация – это </a:t>
            </a:r>
            <a:r>
              <a:rPr lang="ru-RU" sz="1700" dirty="0" smtClean="0">
                <a:hlinkClick r:id="rId3" tooltip="Интеллектуальный продукт"/>
              </a:rPr>
              <a:t>интеллектуальный продукт</a:t>
            </a:r>
            <a:r>
              <a:rPr lang="ru-RU" sz="1700" dirty="0" smtClean="0"/>
              <a:t>, востребованный людьми. Актуальна не просто </a:t>
            </a:r>
            <a:r>
              <a:rPr lang="ru-RU" sz="1700" dirty="0" smtClean="0">
                <a:hlinkClick r:id="rId4" tooltip="Инновационная деятельность"/>
              </a:rPr>
              <a:t>инновационная деятельность</a:t>
            </a:r>
            <a:r>
              <a:rPr lang="ru-RU" sz="1700" dirty="0" smtClean="0"/>
              <a:t> как совокупность или сочетание различных направлений работы. На первый план выходит активное продвижение собственных разработок, их внедрение в сферы деятельности с целью дальнейшего развития.</a:t>
            </a:r>
          </a:p>
          <a:p>
            <a:pPr algn="just"/>
            <a:r>
              <a:rPr lang="ru-RU" sz="1900" dirty="0" smtClean="0"/>
              <a:t>Современный этап библиографии – информационный. Поиск, освоение и систематизация новых ресурсов осуществляются библиографом на базе </a:t>
            </a:r>
            <a:r>
              <a:rPr lang="ru-RU" sz="1900" u="sng" dirty="0" smtClean="0">
                <a:hlinkClick r:id="rId5" tooltip="Новые технологии"/>
              </a:rPr>
              <a:t>новых технологий</a:t>
            </a:r>
            <a:r>
              <a:rPr lang="ru-RU" sz="1900" dirty="0" smtClean="0"/>
              <a:t>. Благодаря творческому потенциалу библиографа и мастерству библиографической интерпретации инноваций из различных сфер деятельности, массовая работа библиотек получает новое развитие. Ориентируясь на потребности общества, современные библиографы изучают и внедряют новые формы работы и услуг, совершенствуют направления деятельности, реализуют на практике </a:t>
            </a:r>
            <a:r>
              <a:rPr lang="ru-RU" sz="1900" dirty="0" err="1" smtClean="0"/>
              <a:t>креативные</a:t>
            </a:r>
            <a:r>
              <a:rPr lang="ru-RU" sz="1900" dirty="0" smtClean="0"/>
              <a:t> идеи. Вот некоторые находки библиотек».</a:t>
            </a:r>
          </a:p>
          <a:p>
            <a:pPr algn="just"/>
            <a:endParaRPr lang="ru-RU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Совершенствование ресурсной базы обслуживания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 smtClean="0"/>
              <a:t>Расширение</a:t>
            </a:r>
            <a:r>
              <a:rPr lang="ru-RU" sz="1800" dirty="0" smtClean="0"/>
              <a:t> </a:t>
            </a:r>
            <a:r>
              <a:rPr lang="ru-RU" sz="1800" b="1" dirty="0" smtClean="0"/>
              <a:t>ресурсной базы за счет ресурсов</a:t>
            </a:r>
            <a:r>
              <a:rPr lang="ru-RU" sz="1800" dirty="0" smtClean="0"/>
              <a:t> </a:t>
            </a:r>
            <a:r>
              <a:rPr lang="ru-RU" sz="1800" b="1" dirty="0" smtClean="0"/>
              <a:t>Интернета</a:t>
            </a:r>
            <a:r>
              <a:rPr lang="ru-RU" sz="1800" dirty="0" smtClean="0"/>
              <a:t> делает доступными для библиографов и пользователей многие сотни электронных каталогов крупнейших зарубежных и российских библиотек, универсальные и отраслевые библиографические </a:t>
            </a:r>
            <a:r>
              <a:rPr lang="ru-RU" sz="1800" u="sng" dirty="0" smtClean="0">
                <a:hlinkClick r:id="rId2" tooltip="Базы данных"/>
              </a:rPr>
              <a:t>базы данных</a:t>
            </a:r>
            <a:r>
              <a:rPr lang="ru-RU" sz="1800" dirty="0" smtClean="0"/>
              <a:t>. Представленные в Сети справочные и энциклопедические издания, электронные каталоги библиотек, библиографические базы данных и другие полезные источники увеличивают на несколько порядков объем СБА библиотеки.</a:t>
            </a:r>
          </a:p>
          <a:p>
            <a:pPr algn="just"/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 </a:t>
            </a:r>
            <a:r>
              <a:rPr lang="ru-RU" sz="2700" b="1" dirty="0"/>
              <a:t>Изменения технологических процессов выполнения отдельных услуг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ru-RU" sz="1800" dirty="0"/>
              <a:t>Новым в информационном обслуживании пользователей-абонентов может стать создание </a:t>
            </a:r>
            <a:r>
              <a:rPr lang="ru-RU" sz="1800" b="1" dirty="0"/>
              <a:t>авторских презентаций по запросам. </a:t>
            </a:r>
            <a:r>
              <a:rPr lang="ru-RU" sz="1800" dirty="0"/>
              <a:t>Авторские презентации, оформленные грамотно и со ссылками, являются вторичным информационным продуктом и сразу же используются для проведения различных мероприятий.</a:t>
            </a:r>
          </a:p>
          <a:p>
            <a:pPr algn="just"/>
            <a:r>
              <a:rPr lang="ru-RU" sz="1800" dirty="0"/>
              <a:t>Процессы библиографического обслуживания постепенно перемещаются в Интернет. Все большее распространение получают </a:t>
            </a:r>
            <a:r>
              <a:rPr lang="ru-RU" sz="1800" b="1" dirty="0"/>
              <a:t>виртуальные справочные службы или виртуальные столы справок</a:t>
            </a:r>
            <a:r>
              <a:rPr lang="ru-RU" sz="1800" dirty="0"/>
              <a:t>, предполагающие создание на сайте специальной формы, в которой читатели могут оставить свои запросы и через определенное время получить ответ.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10113324</TotalTime>
  <Words>1152</Words>
  <PresentationFormat>Экран (4:3)</PresentationFormat>
  <Paragraphs>55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Справочно-библиографическое и информационное обслуживание в современных условиях</vt:lpstr>
      <vt:lpstr>Слайд 2</vt:lpstr>
      <vt:lpstr>Слайд 3</vt:lpstr>
      <vt:lpstr>Слайд 4</vt:lpstr>
      <vt:lpstr>Основные тенденции современных процессов обслуживания пользователей в библиотеках </vt:lpstr>
      <vt:lpstr>Слайд 6</vt:lpstr>
      <vt:lpstr>Креативные направления в работе библиографа как драйвер библиографических инноваций Мария Пичугина зав. Сектором научной информации по культуре, искусству, образованию, филологии Самарской ОУНБ </vt:lpstr>
      <vt:lpstr>Совершенствование ресурсной базы обслуживания</vt:lpstr>
      <vt:lpstr>  Изменения технологических процессов выполнения отдельных услуг  </vt:lpstr>
      <vt:lpstr>Новое в издательской деятельности </vt:lpstr>
      <vt:lpstr>Тематические дайджесты и досье</vt:lpstr>
      <vt:lpstr>Информационно-библиографическая ориентация библиотек </vt:lpstr>
      <vt:lpstr>Выводы</vt:lpstr>
      <vt:lpstr>ГБУК НАО «Ненецкая центральная библиотека имени А.И. Пичкова» Библиографический отдел </vt:lpstr>
      <vt:lpstr>МУК «ЦБС» г. Кемерово</vt:lpstr>
      <vt:lpstr> ТЕХНОЛОГИЯ РАБОТЫ КОРПОРАТИВНОЙ ВИРТУАЛЬНОЙ СПРАВОЧНОЙ СЛУЖБЫ БИБЛИОТЕК РЕСПУБЛИКИ САХА (ЯКУТИЯ) </vt:lpstr>
      <vt:lpstr>«Корпоративная виртуальная справочная служба библиотек РС (Я)»</vt:lpstr>
      <vt:lpstr>Выводы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Справочно-библиографическое и информационное обслуживание в современных условиях</dc:title>
  <dc:creator>ПС-3</dc:creator>
  <cp:lastModifiedBy>ПС-3</cp:lastModifiedBy>
  <cp:revision>47</cp:revision>
  <dcterms:created xsi:type="dcterms:W3CDTF">2001-12-31T16:31:52Z</dcterms:created>
  <dcterms:modified xsi:type="dcterms:W3CDTF">2001-12-31T21:20:02Z</dcterms:modified>
</cp:coreProperties>
</file>